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79" r:id="rId3"/>
    <p:sldId id="380" r:id="rId4"/>
    <p:sldId id="383" r:id="rId5"/>
    <p:sldId id="387" r:id="rId6"/>
    <p:sldId id="388" r:id="rId7"/>
    <p:sldId id="389" r:id="rId8"/>
    <p:sldId id="381" r:id="rId9"/>
    <p:sldId id="418" r:id="rId10"/>
    <p:sldId id="391" r:id="rId11"/>
    <p:sldId id="419" r:id="rId12"/>
    <p:sldId id="393" r:id="rId13"/>
    <p:sldId id="395" r:id="rId14"/>
    <p:sldId id="420" r:id="rId15"/>
    <p:sldId id="421" r:id="rId16"/>
    <p:sldId id="422" r:id="rId17"/>
    <p:sldId id="423" r:id="rId18"/>
    <p:sldId id="425" r:id="rId19"/>
    <p:sldId id="427" r:id="rId20"/>
    <p:sldId id="435" r:id="rId21"/>
    <p:sldId id="441" r:id="rId22"/>
    <p:sldId id="443" r:id="rId23"/>
    <p:sldId id="305" r:id="rId24"/>
    <p:sldId id="306" r:id="rId25"/>
    <p:sldId id="307" r:id="rId26"/>
    <p:sldId id="308" r:id="rId27"/>
    <p:sldId id="309" r:id="rId28"/>
    <p:sldId id="312" r:id="rId29"/>
    <p:sldId id="314" r:id="rId30"/>
    <p:sldId id="316" r:id="rId31"/>
    <p:sldId id="317" r:id="rId32"/>
    <p:sldId id="442" r:id="rId33"/>
    <p:sldId id="318" r:id="rId34"/>
    <p:sldId id="319" r:id="rId35"/>
    <p:sldId id="320" r:id="rId36"/>
    <p:sldId id="466" r:id="rId37"/>
    <p:sldId id="467" r:id="rId38"/>
    <p:sldId id="324" r:id="rId39"/>
    <p:sldId id="325" r:id="rId40"/>
    <p:sldId id="326" r:id="rId41"/>
    <p:sldId id="445" r:id="rId42"/>
    <p:sldId id="331" r:id="rId43"/>
    <p:sldId id="332" r:id="rId44"/>
    <p:sldId id="333" r:id="rId45"/>
    <p:sldId id="334" r:id="rId46"/>
    <p:sldId id="335" r:id="rId47"/>
    <p:sldId id="338" r:id="rId48"/>
    <p:sldId id="339" r:id="rId49"/>
    <p:sldId id="343" r:id="rId50"/>
    <p:sldId id="344" r:id="rId51"/>
    <p:sldId id="349" r:id="rId52"/>
    <p:sldId id="350" r:id="rId53"/>
    <p:sldId id="468" r:id="rId54"/>
    <p:sldId id="447" r:id="rId55"/>
    <p:sldId id="366" r:id="rId56"/>
    <p:sldId id="367" r:id="rId57"/>
    <p:sldId id="368" r:id="rId58"/>
    <p:sldId id="469" r:id="rId59"/>
    <p:sldId id="470" r:id="rId60"/>
    <p:sldId id="471" r:id="rId61"/>
    <p:sldId id="472" r:id="rId62"/>
    <p:sldId id="258" r:id="rId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957" y="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1">
                <a:solidFill>
                  <a:srgbClr val="C00000"/>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96A2064-D072-4B93-B129-337C1007EB1B}" type="datetimeFigureOut">
              <a:rPr lang="zh-CN" altLang="en-US" smtClean="0"/>
              <a:t>2017/4/26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E9CBC9-0F02-47F4-B2F4-857DA1003A7A}" type="slidenum">
              <a:rPr lang="zh-CN" altLang="en-US" smtClean="0"/>
              <a:t>‹#›</a:t>
            </a:fld>
            <a:endParaRPr lang="zh-CN" altLang="en-US"/>
          </a:p>
        </p:txBody>
      </p:sp>
      <p:sp>
        <p:nvSpPr>
          <p:cNvPr id="7" name="TextBox 6"/>
          <p:cNvSpPr txBox="1"/>
          <p:nvPr userDrawn="1"/>
        </p:nvSpPr>
        <p:spPr>
          <a:xfrm>
            <a:off x="1400155" y="1412776"/>
            <a:ext cx="6340197" cy="707886"/>
          </a:xfrm>
          <a:prstGeom prst="rect">
            <a:avLst/>
          </a:prstGeom>
          <a:noFill/>
        </p:spPr>
        <p:txBody>
          <a:bodyPr wrap="none" rtlCol="0">
            <a:spAutoFit/>
          </a:bodyPr>
          <a:lstStyle/>
          <a:p>
            <a:r>
              <a:rPr lang="en-US" altLang="zh-CN" sz="4000" b="1" dirty="0" smtClean="0">
                <a:latin typeface="华文新魏" panose="02010800040101010101" pitchFamily="2" charset="-122"/>
                <a:ea typeface="华文新魏" panose="02010800040101010101" pitchFamily="2" charset="-122"/>
              </a:rPr>
              <a:t>《</a:t>
            </a:r>
            <a:r>
              <a:rPr lang="zh-CN" altLang="en-US" sz="4000" b="1" dirty="0" smtClean="0">
                <a:latin typeface="华文新魏" panose="02010800040101010101" pitchFamily="2" charset="-122"/>
                <a:ea typeface="华文新魏" panose="02010800040101010101" pitchFamily="2" charset="-122"/>
              </a:rPr>
              <a:t>航空航天定位导航技术</a:t>
            </a:r>
            <a:r>
              <a:rPr lang="en-US" altLang="zh-CN" sz="4000" b="1" dirty="0" smtClean="0">
                <a:latin typeface="华文新魏" panose="02010800040101010101" pitchFamily="2" charset="-122"/>
                <a:ea typeface="华文新魏" panose="02010800040101010101" pitchFamily="2" charset="-122"/>
              </a:rPr>
              <a:t>》</a:t>
            </a:r>
            <a:endParaRPr lang="zh-CN" altLang="en-US" sz="40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00416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96A2064-D072-4B93-B129-337C1007EB1B}" type="datetimeFigureOut">
              <a:rPr lang="zh-CN" altLang="en-US" smtClean="0"/>
              <a:t>2017/4/26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E9CBC9-0F02-47F4-B2F4-857DA1003A7A}" type="slidenum">
              <a:rPr lang="zh-CN" altLang="en-US" smtClean="0"/>
              <a:t>‹#›</a:t>
            </a:fld>
            <a:endParaRPr lang="zh-CN" altLang="en-US"/>
          </a:p>
        </p:txBody>
      </p:sp>
    </p:spTree>
    <p:extLst>
      <p:ext uri="{BB962C8B-B14F-4D97-AF65-F5344CB8AC3E}">
        <p14:creationId xmlns:p14="http://schemas.microsoft.com/office/powerpoint/2010/main" val="1202763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96A2064-D072-4B93-B129-337C1007EB1B}" type="datetimeFigureOut">
              <a:rPr lang="zh-CN" altLang="en-US" smtClean="0"/>
              <a:t>2017/4/26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E9CBC9-0F02-47F4-B2F4-857DA1003A7A}" type="slidenum">
              <a:rPr lang="zh-CN" altLang="en-US" smtClean="0"/>
              <a:t>‹#›</a:t>
            </a:fld>
            <a:endParaRPr lang="zh-CN" altLang="en-US"/>
          </a:p>
        </p:txBody>
      </p:sp>
    </p:spTree>
    <p:extLst>
      <p:ext uri="{BB962C8B-B14F-4D97-AF65-F5344CB8AC3E}">
        <p14:creationId xmlns:p14="http://schemas.microsoft.com/office/powerpoint/2010/main" val="3369452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066800"/>
            <a:ext cx="8229600" cy="5410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133600" cy="476250"/>
          </a:xfrm>
        </p:spPr>
        <p:txBody>
          <a:bodyPr/>
          <a:lstStyle>
            <a:lvl1pPr>
              <a:defRPr/>
            </a:lvl1pPr>
          </a:lstStyle>
          <a:p>
            <a:fld id="{DAB62076-CF7E-4228-B132-55471D6EF0A5}" type="slidenum">
              <a:rPr lang="en-US" altLang="zh-CN"/>
              <a:pPr/>
              <a:t>‹#›</a:t>
            </a:fld>
            <a:endParaRPr lang="en-US" altLang="zh-CN"/>
          </a:p>
        </p:txBody>
      </p:sp>
    </p:spTree>
    <p:extLst>
      <p:ext uri="{BB962C8B-B14F-4D97-AF65-F5344CB8AC3E}">
        <p14:creationId xmlns:p14="http://schemas.microsoft.com/office/powerpoint/2010/main" val="3299363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066800"/>
            <a:ext cx="8229600" cy="50323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76400"/>
            <a:ext cx="40386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76400"/>
            <a:ext cx="40386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D2EBA63D-12DC-499E-8AA8-ADEC38841A8A}" type="slidenum">
              <a:rPr lang="en-US" altLang="zh-CN"/>
              <a:pPr/>
              <a:t>‹#›</a:t>
            </a:fld>
            <a:endParaRPr lang="en-US" altLang="zh-CN"/>
          </a:p>
        </p:txBody>
      </p:sp>
    </p:spTree>
    <p:extLst>
      <p:ext uri="{BB962C8B-B14F-4D97-AF65-F5344CB8AC3E}">
        <p14:creationId xmlns:p14="http://schemas.microsoft.com/office/powerpoint/2010/main" val="449423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96A2064-D072-4B93-B129-337C1007EB1B}" type="datetimeFigureOut">
              <a:rPr lang="zh-CN" altLang="en-US" smtClean="0"/>
              <a:t>2017/4/26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E9CBC9-0F02-47F4-B2F4-857DA1003A7A}" type="slidenum">
              <a:rPr lang="zh-CN" altLang="en-US" smtClean="0"/>
              <a:t>‹#›</a:t>
            </a:fld>
            <a:endParaRPr lang="zh-CN" altLang="en-US"/>
          </a:p>
        </p:txBody>
      </p:sp>
    </p:spTree>
    <p:extLst>
      <p:ext uri="{BB962C8B-B14F-4D97-AF65-F5344CB8AC3E}">
        <p14:creationId xmlns:p14="http://schemas.microsoft.com/office/powerpoint/2010/main" val="280527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96A2064-D072-4B93-B129-337C1007EB1B}" type="datetimeFigureOut">
              <a:rPr lang="zh-CN" altLang="en-US" smtClean="0"/>
              <a:t>2017/4/26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E9CBC9-0F02-47F4-B2F4-857DA1003A7A}" type="slidenum">
              <a:rPr lang="zh-CN" altLang="en-US" smtClean="0"/>
              <a:t>‹#›</a:t>
            </a:fld>
            <a:endParaRPr lang="zh-CN" altLang="en-US"/>
          </a:p>
        </p:txBody>
      </p:sp>
    </p:spTree>
    <p:extLst>
      <p:ext uri="{BB962C8B-B14F-4D97-AF65-F5344CB8AC3E}">
        <p14:creationId xmlns:p14="http://schemas.microsoft.com/office/powerpoint/2010/main" val="3906245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96A2064-D072-4B93-B129-337C1007EB1B}" type="datetimeFigureOut">
              <a:rPr lang="zh-CN" altLang="en-US" smtClean="0"/>
              <a:t>2017/4/26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E9CBC9-0F02-47F4-B2F4-857DA1003A7A}" type="slidenum">
              <a:rPr lang="zh-CN" altLang="en-US" smtClean="0"/>
              <a:t>‹#›</a:t>
            </a:fld>
            <a:endParaRPr lang="zh-CN" altLang="en-US"/>
          </a:p>
        </p:txBody>
      </p:sp>
    </p:spTree>
    <p:extLst>
      <p:ext uri="{BB962C8B-B14F-4D97-AF65-F5344CB8AC3E}">
        <p14:creationId xmlns:p14="http://schemas.microsoft.com/office/powerpoint/2010/main" val="25461718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96A2064-D072-4B93-B129-337C1007EB1B}" type="datetimeFigureOut">
              <a:rPr lang="zh-CN" altLang="en-US" smtClean="0"/>
              <a:t>2017/4/26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E9CBC9-0F02-47F4-B2F4-857DA1003A7A}" type="slidenum">
              <a:rPr lang="zh-CN" altLang="en-US" smtClean="0"/>
              <a:t>‹#›</a:t>
            </a:fld>
            <a:endParaRPr lang="zh-CN" altLang="en-US"/>
          </a:p>
        </p:txBody>
      </p:sp>
    </p:spTree>
    <p:extLst>
      <p:ext uri="{BB962C8B-B14F-4D97-AF65-F5344CB8AC3E}">
        <p14:creationId xmlns:p14="http://schemas.microsoft.com/office/powerpoint/2010/main" val="590630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96A2064-D072-4B93-B129-337C1007EB1B}" type="datetimeFigureOut">
              <a:rPr lang="zh-CN" altLang="en-US" smtClean="0"/>
              <a:t>2017/4/26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E9CBC9-0F02-47F4-B2F4-857DA1003A7A}" type="slidenum">
              <a:rPr lang="zh-CN" altLang="en-US" smtClean="0"/>
              <a:t>‹#›</a:t>
            </a:fld>
            <a:endParaRPr lang="zh-CN" altLang="en-US"/>
          </a:p>
        </p:txBody>
      </p:sp>
    </p:spTree>
    <p:extLst>
      <p:ext uri="{BB962C8B-B14F-4D97-AF65-F5344CB8AC3E}">
        <p14:creationId xmlns:p14="http://schemas.microsoft.com/office/powerpoint/2010/main" val="786072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96A2064-D072-4B93-B129-337C1007EB1B}" type="datetimeFigureOut">
              <a:rPr lang="zh-CN" altLang="en-US" smtClean="0"/>
              <a:t>2017/4/26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EE9CBC9-0F02-47F4-B2F4-857DA1003A7A}" type="slidenum">
              <a:rPr lang="zh-CN" altLang="en-US" smtClean="0"/>
              <a:t>‹#›</a:t>
            </a:fld>
            <a:endParaRPr lang="zh-CN" altLang="en-US"/>
          </a:p>
        </p:txBody>
      </p:sp>
    </p:spTree>
    <p:extLst>
      <p:ext uri="{BB962C8B-B14F-4D97-AF65-F5344CB8AC3E}">
        <p14:creationId xmlns:p14="http://schemas.microsoft.com/office/powerpoint/2010/main" val="4232055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96A2064-D072-4B93-B129-337C1007EB1B}" type="datetimeFigureOut">
              <a:rPr lang="zh-CN" altLang="en-US" smtClean="0"/>
              <a:t>2017/4/26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E9CBC9-0F02-47F4-B2F4-857DA1003A7A}" type="slidenum">
              <a:rPr lang="zh-CN" altLang="en-US" smtClean="0"/>
              <a:t>‹#›</a:t>
            </a:fld>
            <a:endParaRPr lang="zh-CN" altLang="en-US"/>
          </a:p>
        </p:txBody>
      </p:sp>
    </p:spTree>
    <p:extLst>
      <p:ext uri="{BB962C8B-B14F-4D97-AF65-F5344CB8AC3E}">
        <p14:creationId xmlns:p14="http://schemas.microsoft.com/office/powerpoint/2010/main" val="2374465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96A2064-D072-4B93-B129-337C1007EB1B}" type="datetimeFigureOut">
              <a:rPr lang="zh-CN" altLang="en-US" smtClean="0"/>
              <a:t>2017/4/26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E9CBC9-0F02-47F4-B2F4-857DA1003A7A}" type="slidenum">
              <a:rPr lang="zh-CN" altLang="en-US" smtClean="0"/>
              <a:t>‹#›</a:t>
            </a:fld>
            <a:endParaRPr lang="zh-CN" altLang="en-US"/>
          </a:p>
        </p:txBody>
      </p:sp>
    </p:spTree>
    <p:extLst>
      <p:ext uri="{BB962C8B-B14F-4D97-AF65-F5344CB8AC3E}">
        <p14:creationId xmlns:p14="http://schemas.microsoft.com/office/powerpoint/2010/main" val="2127013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6A2064-D072-4B93-B129-337C1007EB1B}" type="datetimeFigureOut">
              <a:rPr lang="zh-CN" altLang="en-US" smtClean="0"/>
              <a:t>2017/4/26</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E9CBC9-0F02-47F4-B2F4-857DA1003A7A}" type="slidenum">
              <a:rPr lang="zh-CN" altLang="en-US" smtClean="0"/>
              <a:t>‹#›</a:t>
            </a:fld>
            <a:endParaRPr lang="zh-CN" altLang="en-US"/>
          </a:p>
        </p:txBody>
      </p:sp>
    </p:spTree>
    <p:extLst>
      <p:ext uri="{BB962C8B-B14F-4D97-AF65-F5344CB8AC3E}">
        <p14:creationId xmlns:p14="http://schemas.microsoft.com/office/powerpoint/2010/main" val="20409355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b="1" kern="1200">
          <a:solidFill>
            <a:srgbClr val="C00000"/>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lnSpc>
          <a:spcPct val="150000"/>
        </a:lnSpc>
        <a:spcBef>
          <a:spcPct val="20000"/>
        </a:spcBef>
        <a:buFont typeface="Arial" panose="020B0604020202020204" pitchFamily="34" charset="0"/>
        <a:buChar char="•"/>
        <a:defRPr sz="3200" b="1" kern="1200">
          <a:solidFill>
            <a:srgbClr val="000099"/>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24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file:///A:\&#30417;&#25511;&#31995;&#32479;&#32467;&#26500;&#22270;.jpg"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1.bin"/><Relationship Id="rId4" Type="http://schemas.openxmlformats.org/officeDocument/2006/relationships/image" Target="../media/image24.wmf"/></Relationships>
</file>

<file path=ppt/slides/_rels/slide51.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wmf"/></Relationships>
</file>

<file path=ppt/slides/_rels/slide52.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slideLayout" Target="../slideLayouts/slideLayout2.xml"/><Relationship Id="rId4" Type="http://schemas.openxmlformats.org/officeDocument/2006/relationships/image" Target="../media/image31.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卫星定位导航系统</a:t>
            </a:r>
            <a:r>
              <a:rPr lang="en-US" altLang="zh-CN" dirty="0" smtClean="0"/>
              <a:t/>
            </a:r>
            <a:br>
              <a:rPr lang="en-US" altLang="zh-CN" dirty="0" smtClean="0"/>
            </a:br>
            <a:r>
              <a:rPr lang="en-US" altLang="zh-CN" dirty="0"/>
              <a:t> </a:t>
            </a:r>
            <a:r>
              <a:rPr lang="en-US" altLang="zh-CN" dirty="0" smtClean="0"/>
              <a:t>                  </a:t>
            </a:r>
            <a:r>
              <a:rPr lang="en-US" altLang="zh-CN" sz="2400" dirty="0" smtClean="0">
                <a:solidFill>
                  <a:srgbClr val="000099"/>
                </a:solidFill>
              </a:rPr>
              <a:t>—</a:t>
            </a:r>
            <a:r>
              <a:rPr lang="zh-CN" altLang="en-US" sz="2400" dirty="0" smtClean="0">
                <a:solidFill>
                  <a:srgbClr val="000099"/>
                </a:solidFill>
              </a:rPr>
              <a:t>北斗卫星定位导航系统</a:t>
            </a:r>
            <a:endParaRPr lang="zh-CN" altLang="en-US" dirty="0">
              <a:solidFill>
                <a:srgbClr val="000099"/>
              </a:solidFill>
            </a:endParaRPr>
          </a:p>
        </p:txBody>
      </p:sp>
      <p:sp>
        <p:nvSpPr>
          <p:cNvPr id="3" name="副标题 2"/>
          <p:cNvSpPr>
            <a:spLocks noGrp="1"/>
          </p:cNvSpPr>
          <p:nvPr>
            <p:ph type="subTitle" idx="1"/>
          </p:nvPr>
        </p:nvSpPr>
        <p:spPr/>
        <p:txBody>
          <a:bodyPr/>
          <a:lstStyle/>
          <a:p>
            <a:r>
              <a:rPr lang="zh-CN" altLang="en-US" dirty="0" smtClean="0"/>
              <a:t>濮国梁</a:t>
            </a:r>
            <a:endParaRPr lang="en-US" altLang="zh-CN" dirty="0" smtClean="0"/>
          </a:p>
          <a:p>
            <a:r>
              <a:rPr lang="zh-CN" altLang="en-US" dirty="0" smtClean="0"/>
              <a:t>北京大学工学院</a:t>
            </a:r>
            <a:endParaRPr lang="zh-CN" altLang="en-US" dirty="0"/>
          </a:p>
        </p:txBody>
      </p:sp>
    </p:spTree>
    <p:extLst>
      <p:ext uri="{BB962C8B-B14F-4D97-AF65-F5344CB8AC3E}">
        <p14:creationId xmlns:p14="http://schemas.microsoft.com/office/powerpoint/2010/main" val="23440298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228600" y="1124744"/>
            <a:ext cx="82296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zh-CN" sz="2800" b="1">
              <a:latin typeface="宋体" pitchFamily="2" charset="-122"/>
              <a:ea typeface="ˎ̥"/>
              <a:cs typeface="ˎ̥"/>
            </a:endParaRPr>
          </a:p>
        </p:txBody>
      </p:sp>
      <p:graphicFrame>
        <p:nvGraphicFramePr>
          <p:cNvPr id="193541" name="Group 5"/>
          <p:cNvGraphicFramePr>
            <a:graphicFrameLocks noGrp="1"/>
          </p:cNvGraphicFramePr>
          <p:nvPr>
            <p:ph/>
            <p:extLst>
              <p:ext uri="{D42A27DB-BD31-4B8C-83A1-F6EECF244321}">
                <p14:modId xmlns:p14="http://schemas.microsoft.com/office/powerpoint/2010/main" val="2480179317"/>
              </p:ext>
            </p:extLst>
          </p:nvPr>
        </p:nvGraphicFramePr>
        <p:xfrm>
          <a:off x="457200" y="1277144"/>
          <a:ext cx="8305800" cy="4389439"/>
        </p:xfrm>
        <a:graphic>
          <a:graphicData uri="http://schemas.openxmlformats.org/drawingml/2006/table">
            <a:tbl>
              <a:tblPr/>
              <a:tblGrid>
                <a:gridCol w="1662113"/>
                <a:gridCol w="928687"/>
                <a:gridCol w="1371600"/>
                <a:gridCol w="2681288"/>
                <a:gridCol w="1662112"/>
              </a:tblGrid>
              <a:tr h="60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日期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火箭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卫星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轨道</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使用状况</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4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2000</a:t>
                      </a: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年</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  </a:t>
                      </a:r>
                      <a:r>
                        <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10</a:t>
                      </a: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月</a:t>
                      </a:r>
                      <a:r>
                        <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31</a:t>
                      </a: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长征</a:t>
                      </a:r>
                      <a:r>
                        <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3</a:t>
                      </a: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号</a:t>
                      </a:r>
                      <a:r>
                        <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北斗</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地球静止轨道</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GEO 140°E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否</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61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2000</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年</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  </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11</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月</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21</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长征</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号</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北斗</a:t>
                      </a:r>
                      <a:r>
                        <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-1B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GEO 80°E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4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2003</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年</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    </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5</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月</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25</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长征</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号</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北斗</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GEO 110.5°E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44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2007</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年</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     </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2</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月</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长征</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3</a:t>
                      </a: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号</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北斗</a:t>
                      </a: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-1D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rPr>
                        <a:t>GEO 86°E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是</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18324022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800" dirty="0" smtClean="0">
                <a:solidFill>
                  <a:srgbClr val="FF0000"/>
                </a:solidFill>
              </a:rPr>
              <a:t>2.1 </a:t>
            </a:r>
            <a:r>
              <a:rPr lang="zh-CN" altLang="en-US" sz="4800" dirty="0" smtClean="0">
                <a:solidFill>
                  <a:srgbClr val="FF0000"/>
                </a:solidFill>
              </a:rPr>
              <a:t>北斗</a:t>
            </a:r>
            <a:r>
              <a:rPr lang="en-US" altLang="zh-CN" sz="4800" dirty="0" smtClean="0">
                <a:solidFill>
                  <a:srgbClr val="FF0000"/>
                </a:solidFill>
              </a:rPr>
              <a:t>1</a:t>
            </a:r>
            <a:r>
              <a:rPr lang="zh-CN" altLang="en-US" sz="4800" dirty="0" smtClean="0">
                <a:solidFill>
                  <a:srgbClr val="FF0000"/>
                </a:solidFill>
              </a:rPr>
              <a:t>号发展简史</a:t>
            </a:r>
            <a:endParaRPr lang="en-US" altLang="zh-CN" sz="2800" b="1" dirty="0">
              <a:solidFill>
                <a:srgbClr val="FF0000"/>
              </a:solidFill>
            </a:endParaRPr>
          </a:p>
        </p:txBody>
      </p:sp>
      <p:sp>
        <p:nvSpPr>
          <p:cNvPr id="4" name="内容占位符 3"/>
          <p:cNvSpPr>
            <a:spLocks noGrp="1"/>
          </p:cNvSpPr>
          <p:nvPr>
            <p:ph idx="1"/>
          </p:nvPr>
        </p:nvSpPr>
        <p:spPr/>
        <p:txBody>
          <a:bodyPr>
            <a:normAutofit fontScale="77500" lnSpcReduction="20000"/>
          </a:bodyPr>
          <a:lstStyle/>
          <a:p>
            <a:pPr>
              <a:lnSpc>
                <a:spcPct val="170000"/>
              </a:lnSpc>
              <a:buSzPct val="75000"/>
              <a:buFont typeface="Wingdings" pitchFamily="2" charset="2"/>
              <a:buChar char="Ø"/>
            </a:pPr>
            <a:r>
              <a:rPr lang="zh-CN" altLang="en-US" dirty="0">
                <a:solidFill>
                  <a:schemeClr val="tx1"/>
                </a:solidFill>
                <a:latin typeface="宋体" pitchFamily="2" charset="-122"/>
              </a:rPr>
              <a:t>北斗</a:t>
            </a:r>
            <a:r>
              <a:rPr lang="en-US" altLang="zh-CN" dirty="0">
                <a:solidFill>
                  <a:schemeClr val="tx1"/>
                </a:solidFill>
                <a:latin typeface="宋体" pitchFamily="2" charset="-122"/>
              </a:rPr>
              <a:t>1</a:t>
            </a:r>
            <a:r>
              <a:rPr lang="zh-CN" altLang="en-US" dirty="0">
                <a:solidFill>
                  <a:schemeClr val="tx1"/>
                </a:solidFill>
                <a:latin typeface="宋体" pitchFamily="2" charset="-122"/>
              </a:rPr>
              <a:t>号卫星导航定位系统，是中国自行研制开发的区域性有源三维卫星定位与通信系统（</a:t>
            </a:r>
            <a:r>
              <a:rPr lang="en-US" altLang="zh-CN" dirty="0">
                <a:solidFill>
                  <a:schemeClr val="tx1"/>
                </a:solidFill>
                <a:latin typeface="宋体" pitchFamily="2" charset="-122"/>
              </a:rPr>
              <a:t>CNSS</a:t>
            </a:r>
            <a:r>
              <a:rPr lang="zh-CN" altLang="en-US" dirty="0">
                <a:solidFill>
                  <a:schemeClr val="tx1"/>
                </a:solidFill>
                <a:latin typeface="宋体" pitchFamily="2" charset="-122"/>
              </a:rPr>
              <a:t>），是继美国的全球定位系统（</a:t>
            </a:r>
            <a:r>
              <a:rPr lang="en-US" altLang="zh-CN" dirty="0">
                <a:solidFill>
                  <a:schemeClr val="tx1"/>
                </a:solidFill>
                <a:latin typeface="宋体" pitchFamily="2" charset="-122"/>
              </a:rPr>
              <a:t>GPS</a:t>
            </a:r>
            <a:r>
              <a:rPr lang="zh-CN" altLang="en-US" dirty="0">
                <a:solidFill>
                  <a:schemeClr val="tx1"/>
                </a:solidFill>
                <a:latin typeface="宋体" pitchFamily="2" charset="-122"/>
              </a:rPr>
              <a:t>）、俄罗斯的</a:t>
            </a:r>
            <a:r>
              <a:rPr lang="en-US" altLang="zh-CN" dirty="0">
                <a:solidFill>
                  <a:schemeClr val="tx1"/>
                </a:solidFill>
                <a:latin typeface="宋体" pitchFamily="2" charset="-122"/>
              </a:rPr>
              <a:t>GLONASS</a:t>
            </a:r>
            <a:r>
              <a:rPr lang="zh-CN" altLang="en-US" dirty="0">
                <a:solidFill>
                  <a:schemeClr val="tx1"/>
                </a:solidFill>
                <a:latin typeface="宋体" pitchFamily="2" charset="-122"/>
              </a:rPr>
              <a:t>之后第三个成熟的卫星导航系统。</a:t>
            </a:r>
          </a:p>
          <a:p>
            <a:pPr>
              <a:lnSpc>
                <a:spcPct val="170000"/>
              </a:lnSpc>
              <a:buSzPct val="75000"/>
              <a:buFont typeface="Wingdings" pitchFamily="2" charset="2"/>
              <a:buChar char="Ø"/>
            </a:pPr>
            <a:r>
              <a:rPr lang="zh-CN" altLang="en-US" dirty="0">
                <a:solidFill>
                  <a:schemeClr val="tx1"/>
                </a:solidFill>
                <a:latin typeface="宋体" pitchFamily="2" charset="-122"/>
              </a:rPr>
              <a:t>该系统由三</a:t>
            </a:r>
            <a:r>
              <a:rPr lang="zh-CN" altLang="en-US" dirty="0" smtClean="0">
                <a:solidFill>
                  <a:schemeClr val="tx1"/>
                </a:solidFill>
                <a:latin typeface="宋体" pitchFamily="2" charset="-122"/>
              </a:rPr>
              <a:t>颗卫星（</a:t>
            </a:r>
            <a:r>
              <a:rPr lang="zh-CN" altLang="en-US" dirty="0">
                <a:solidFill>
                  <a:schemeClr val="tx1"/>
                </a:solidFill>
                <a:latin typeface="宋体" pitchFamily="2" charset="-122"/>
              </a:rPr>
              <a:t>两颗工作</a:t>
            </a:r>
            <a:r>
              <a:rPr lang="zh-CN" altLang="en-US" dirty="0" smtClean="0">
                <a:solidFill>
                  <a:schemeClr val="tx1"/>
                </a:solidFill>
                <a:latin typeface="宋体" pitchFamily="2" charset="-122"/>
              </a:rPr>
              <a:t>星、</a:t>
            </a:r>
            <a:r>
              <a:rPr lang="zh-CN" altLang="en-US" dirty="0">
                <a:solidFill>
                  <a:schemeClr val="tx1"/>
                </a:solidFill>
                <a:latin typeface="宋体" pitchFamily="2" charset="-122"/>
              </a:rPr>
              <a:t>一颗备用星</a:t>
            </a:r>
            <a:r>
              <a:rPr lang="zh-CN" altLang="en-US" dirty="0" smtClean="0">
                <a:solidFill>
                  <a:schemeClr val="tx1"/>
                </a:solidFill>
                <a:latin typeface="宋体" pitchFamily="2" charset="-122"/>
              </a:rPr>
              <a:t>）、</a:t>
            </a:r>
            <a:r>
              <a:rPr lang="zh-CN" altLang="en-US" dirty="0">
                <a:solidFill>
                  <a:schemeClr val="tx1"/>
                </a:solidFill>
                <a:latin typeface="宋体" pitchFamily="2" charset="-122"/>
              </a:rPr>
              <a:t>地面</a:t>
            </a:r>
            <a:r>
              <a:rPr lang="zh-CN" altLang="en-US" dirty="0" smtClean="0">
                <a:solidFill>
                  <a:schemeClr val="tx1"/>
                </a:solidFill>
                <a:latin typeface="宋体" pitchFamily="2" charset="-122"/>
              </a:rPr>
              <a:t>控制中心和监测站、</a:t>
            </a:r>
            <a:r>
              <a:rPr lang="zh-CN" altLang="en-US" dirty="0">
                <a:solidFill>
                  <a:schemeClr val="tx1"/>
                </a:solidFill>
                <a:latin typeface="宋体" pitchFamily="2" charset="-122"/>
              </a:rPr>
              <a:t>北斗用户终端三部分组成。该系统可向用户提供全天候、二十四小时的即时定位</a:t>
            </a:r>
            <a:r>
              <a:rPr lang="zh-CN" altLang="en-US" dirty="0" smtClean="0">
                <a:solidFill>
                  <a:schemeClr val="tx1"/>
                </a:solidFill>
                <a:latin typeface="宋体" pitchFamily="2" charset="-122"/>
              </a:rPr>
              <a:t>服务。</a:t>
            </a:r>
            <a:endParaRPr lang="zh-CN" altLang="en-US" dirty="0">
              <a:solidFill>
                <a:schemeClr val="tx1"/>
              </a:solidFill>
              <a:latin typeface="宋体" pitchFamily="2" charset="-122"/>
            </a:endParaRPr>
          </a:p>
        </p:txBody>
      </p:sp>
    </p:spTree>
    <p:extLst>
      <p:ext uri="{BB962C8B-B14F-4D97-AF65-F5344CB8AC3E}">
        <p14:creationId xmlns:p14="http://schemas.microsoft.com/office/powerpoint/2010/main" val="27899196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586" name="Picture 2" descr="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32656"/>
            <a:ext cx="7973888" cy="43150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428810" y="4797152"/>
            <a:ext cx="815144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kumimoji="1" lang="zh-CN" altLang="en-US" sz="2400" b="1" dirty="0" smtClean="0">
                <a:latin typeface="微软雅黑" panose="020B0503020204020204" pitchFamily="34" charset="-122"/>
                <a:ea typeface="微软雅黑" panose="020B0503020204020204" pitchFamily="34" charset="-122"/>
              </a:rPr>
              <a:t>       定位</a:t>
            </a:r>
            <a:r>
              <a:rPr kumimoji="1" lang="zh-CN" altLang="en-US" sz="2400" b="1" dirty="0">
                <a:latin typeface="微软雅黑" panose="020B0503020204020204" pitchFamily="34" charset="-122"/>
                <a:ea typeface="微软雅黑" panose="020B0503020204020204" pitchFamily="34" charset="-122"/>
              </a:rPr>
              <a:t>工作主要在中心站完成，属于主动式</a:t>
            </a:r>
            <a:r>
              <a:rPr kumimoji="1" lang="zh-CN" altLang="en-US" sz="2400" b="1">
                <a:latin typeface="微软雅黑" panose="020B0503020204020204" pitchFamily="34" charset="-122"/>
                <a:ea typeface="微软雅黑" panose="020B0503020204020204" pitchFamily="34" charset="-122"/>
              </a:rPr>
              <a:t>导航</a:t>
            </a:r>
            <a:r>
              <a:rPr kumimoji="1" lang="zh-CN" altLang="en-US" sz="2400" b="1" smtClean="0">
                <a:latin typeface="微软雅黑" panose="020B0503020204020204" pitchFamily="34" charset="-122"/>
                <a:ea typeface="微软雅黑" panose="020B0503020204020204" pitchFamily="34" charset="-122"/>
              </a:rPr>
              <a:t>定位系统高程</a:t>
            </a:r>
            <a:r>
              <a:rPr kumimoji="1" lang="zh-CN" altLang="en-US" sz="2400" b="1" dirty="0">
                <a:latin typeface="微软雅黑" panose="020B0503020204020204" pitchFamily="34" charset="-122"/>
                <a:ea typeface="微软雅黑" panose="020B0503020204020204" pitchFamily="34" charset="-122"/>
              </a:rPr>
              <a:t>结果需要由其他途径获得。主要的优势在于军用：通讯、集团用户的调度和派遣。</a:t>
            </a:r>
          </a:p>
        </p:txBody>
      </p:sp>
    </p:spTree>
    <p:extLst>
      <p:ext uri="{BB962C8B-B14F-4D97-AF65-F5344CB8AC3E}">
        <p14:creationId xmlns:p14="http://schemas.microsoft.com/office/powerpoint/2010/main" val="22467529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4" name="Picture 2" descr="A:\监控系统结构图.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28600" y="990600"/>
            <a:ext cx="5546725" cy="5638800"/>
          </a:xfrm>
          <a:prstGeom prst="rect">
            <a:avLst/>
          </a:prstGeom>
          <a:noFill/>
          <a:extLst>
            <a:ext uri="{909E8E84-426E-40DD-AFC4-6F175D3DCCD1}">
              <a14:hiddenFill xmlns:a14="http://schemas.microsoft.com/office/drawing/2010/main">
                <a:solidFill>
                  <a:srgbClr val="FFFFFF"/>
                </a:solidFill>
              </a14:hiddenFill>
            </a:ext>
          </a:extLst>
        </p:spPr>
      </p:pic>
      <p:sp>
        <p:nvSpPr>
          <p:cNvPr id="197635" name="Rectangle 3"/>
          <p:cNvSpPr>
            <a:spLocks noChangeArrowheads="1"/>
          </p:cNvSpPr>
          <p:nvPr/>
        </p:nvSpPr>
        <p:spPr bwMode="auto">
          <a:xfrm>
            <a:off x="5943600" y="990600"/>
            <a:ext cx="3048000" cy="16293691"/>
          </a:xfrm>
          <a:prstGeom prst="rect">
            <a:avLst/>
          </a:prstGeom>
        </p:spPr>
        <p:txBody>
          <a:bodyPr vert="horz" lIns="91440" tIns="45720" rIns="91440" bIns="45720" rtlCol="0">
            <a:normAutofit/>
          </a:bodyPr>
          <a:lstStyle/>
          <a:p>
            <a:pPr>
              <a:lnSpc>
                <a:spcPct val="170000"/>
              </a:lnSpc>
              <a:spcBef>
                <a:spcPct val="20000"/>
              </a:spcBef>
              <a:buSzPct val="75000"/>
            </a:pPr>
            <a:r>
              <a:rPr lang="zh-CN" altLang="en-US" b="1" dirty="0" smtClean="0">
                <a:latin typeface="宋体" pitchFamily="2" charset="-122"/>
                <a:ea typeface="微软雅黑" panose="020B0503020204020204" pitchFamily="34" charset="-122"/>
              </a:rPr>
              <a:t>地面数据处理中心</a:t>
            </a:r>
            <a:r>
              <a:rPr lang="zh-CN" altLang="en-US" b="1" dirty="0">
                <a:latin typeface="宋体" pitchFamily="2" charset="-122"/>
                <a:ea typeface="微软雅黑" panose="020B0503020204020204" pitchFamily="34" charset="-122"/>
              </a:rPr>
              <a:t>：</a:t>
            </a:r>
          </a:p>
          <a:p>
            <a:pPr marL="342900" indent="-342900">
              <a:lnSpc>
                <a:spcPct val="170000"/>
              </a:lnSpc>
              <a:spcBef>
                <a:spcPct val="20000"/>
              </a:spcBef>
              <a:buSzPct val="75000"/>
              <a:buFont typeface="Wingdings" pitchFamily="2" charset="2"/>
              <a:buChar char="Ø"/>
            </a:pPr>
            <a:r>
              <a:rPr lang="zh-CN" altLang="en-US" b="1" dirty="0">
                <a:latin typeface="宋体" pitchFamily="2" charset="-122"/>
                <a:ea typeface="微软雅黑" panose="020B0503020204020204" pitchFamily="34" charset="-122"/>
              </a:rPr>
              <a:t>利用北斗用户的实时运行轨迹和相关地图对动态用户进行导航和交通管制</a:t>
            </a:r>
          </a:p>
          <a:p>
            <a:pPr marL="342900" indent="-342900">
              <a:lnSpc>
                <a:spcPct val="170000"/>
              </a:lnSpc>
              <a:spcBef>
                <a:spcPct val="20000"/>
              </a:spcBef>
              <a:buSzPct val="75000"/>
              <a:buFont typeface="Wingdings" pitchFamily="2" charset="2"/>
              <a:buChar char="Ø"/>
            </a:pPr>
            <a:r>
              <a:rPr lang="zh-CN" altLang="en-US" b="1" dirty="0">
                <a:latin typeface="宋体" pitchFamily="2" charset="-122"/>
                <a:ea typeface="微软雅黑" panose="020B0503020204020204" pitchFamily="34" charset="-122"/>
              </a:rPr>
              <a:t>遥测北斗用户接收机的工作状态，报警用户收发机的故障，识别用户身份，控制用户使用</a:t>
            </a:r>
          </a:p>
          <a:p>
            <a:pPr marL="342900" indent="-342900">
              <a:lnSpc>
                <a:spcPct val="170000"/>
              </a:lnSpc>
              <a:spcBef>
                <a:spcPct val="20000"/>
              </a:spcBef>
              <a:buSzPct val="75000"/>
              <a:buFont typeface="Wingdings" pitchFamily="2" charset="2"/>
              <a:buChar char="Ø"/>
            </a:pPr>
            <a:r>
              <a:rPr lang="zh-CN" altLang="en-US" b="1" dirty="0">
                <a:latin typeface="宋体" pitchFamily="2" charset="-122"/>
                <a:ea typeface="微软雅黑" panose="020B0503020204020204" pitchFamily="34" charset="-122"/>
              </a:rPr>
              <a:t>响应并回复集团用户对下属用户的定位审查</a:t>
            </a:r>
          </a:p>
        </p:txBody>
      </p:sp>
    </p:spTree>
    <p:extLst>
      <p:ext uri="{BB962C8B-B14F-4D97-AF65-F5344CB8AC3E}">
        <p14:creationId xmlns:p14="http://schemas.microsoft.com/office/powerpoint/2010/main" val="1800383425"/>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800" dirty="0" smtClean="0">
                <a:solidFill>
                  <a:srgbClr val="FF0000"/>
                </a:solidFill>
              </a:rPr>
              <a:t>2.2 </a:t>
            </a:r>
            <a:r>
              <a:rPr lang="zh-CN" altLang="en-US" sz="4800" dirty="0" smtClean="0">
                <a:solidFill>
                  <a:srgbClr val="FF0000"/>
                </a:solidFill>
              </a:rPr>
              <a:t>北斗</a:t>
            </a:r>
            <a:r>
              <a:rPr lang="en-US" altLang="zh-CN" sz="4800" dirty="0" smtClean="0">
                <a:solidFill>
                  <a:srgbClr val="FF0000"/>
                </a:solidFill>
              </a:rPr>
              <a:t>1</a:t>
            </a:r>
            <a:r>
              <a:rPr lang="zh-CN" altLang="en-US" sz="4800" dirty="0" smtClean="0">
                <a:solidFill>
                  <a:srgbClr val="FF0000"/>
                </a:solidFill>
              </a:rPr>
              <a:t>号的局限与不足</a:t>
            </a:r>
            <a:endParaRPr lang="en-US" altLang="zh-CN" sz="2800" b="1" dirty="0">
              <a:solidFill>
                <a:srgbClr val="FF0000"/>
              </a:solidFill>
            </a:endParaRPr>
          </a:p>
        </p:txBody>
      </p:sp>
      <p:sp>
        <p:nvSpPr>
          <p:cNvPr id="4" name="内容占位符 3"/>
          <p:cNvSpPr>
            <a:spLocks noGrp="1"/>
          </p:cNvSpPr>
          <p:nvPr>
            <p:ph idx="1"/>
          </p:nvPr>
        </p:nvSpPr>
        <p:spPr/>
        <p:txBody>
          <a:bodyPr>
            <a:normAutofit fontScale="62500" lnSpcReduction="20000"/>
          </a:bodyPr>
          <a:lstStyle/>
          <a:p>
            <a:pPr marL="0" indent="0">
              <a:lnSpc>
                <a:spcPct val="170000"/>
              </a:lnSpc>
              <a:buSzPct val="75000"/>
              <a:buNone/>
            </a:pPr>
            <a:r>
              <a:rPr lang="zh-CN" altLang="en-US" sz="3800" dirty="0" smtClean="0">
                <a:solidFill>
                  <a:schemeClr val="tx1"/>
                </a:solidFill>
                <a:latin typeface="宋体" pitchFamily="2" charset="-122"/>
              </a:rPr>
              <a:t>（</a:t>
            </a:r>
            <a:r>
              <a:rPr lang="en-US" altLang="zh-CN" sz="3800" dirty="0" smtClean="0">
                <a:solidFill>
                  <a:schemeClr val="tx1"/>
                </a:solidFill>
                <a:latin typeface="宋体" pitchFamily="2" charset="-122"/>
              </a:rPr>
              <a:t>1</a:t>
            </a:r>
            <a:r>
              <a:rPr lang="zh-CN" altLang="en-US" sz="3800" dirty="0" smtClean="0">
                <a:solidFill>
                  <a:schemeClr val="tx1"/>
                </a:solidFill>
                <a:latin typeface="宋体" pitchFamily="2" charset="-122"/>
              </a:rPr>
              <a:t>）二</a:t>
            </a:r>
            <a:r>
              <a:rPr lang="zh-CN" altLang="en-US" sz="3800" dirty="0">
                <a:solidFill>
                  <a:schemeClr val="tx1"/>
                </a:solidFill>
                <a:latin typeface="宋体" pitchFamily="2" charset="-122"/>
              </a:rPr>
              <a:t>维定位的问题</a:t>
            </a:r>
          </a:p>
          <a:p>
            <a:pPr marL="457200" lvl="1" indent="0">
              <a:lnSpc>
                <a:spcPct val="170000"/>
              </a:lnSpc>
              <a:buSzPct val="75000"/>
              <a:buNone/>
            </a:pPr>
            <a:r>
              <a:rPr lang="zh-CN" altLang="en-US" dirty="0" smtClean="0">
                <a:solidFill>
                  <a:schemeClr val="tx1"/>
                </a:solidFill>
                <a:latin typeface="宋体" pitchFamily="2" charset="-122"/>
              </a:rPr>
              <a:t>   </a:t>
            </a:r>
            <a:r>
              <a:rPr lang="zh-CN" altLang="en-US" sz="3200" dirty="0" smtClean="0">
                <a:solidFill>
                  <a:schemeClr val="tx1"/>
                </a:solidFill>
                <a:latin typeface="宋体" pitchFamily="2" charset="-122"/>
              </a:rPr>
              <a:t>由于</a:t>
            </a:r>
            <a:r>
              <a:rPr lang="zh-CN" altLang="en-US" sz="3200" dirty="0">
                <a:solidFill>
                  <a:schemeClr val="tx1"/>
                </a:solidFill>
                <a:latin typeface="宋体" pitchFamily="2" charset="-122"/>
              </a:rPr>
              <a:t>“北斗”卫星导航定位系统是双星系统，因此，其用户接收机</a:t>
            </a:r>
            <a:r>
              <a:rPr lang="zh-CN" altLang="en-US" sz="3200" dirty="0">
                <a:solidFill>
                  <a:srgbClr val="000099"/>
                </a:solidFill>
                <a:latin typeface="宋体" pitchFamily="2" charset="-122"/>
              </a:rPr>
              <a:t>只能测得二维</a:t>
            </a:r>
            <a:r>
              <a:rPr lang="en-US" altLang="zh-CN" sz="3200" dirty="0">
                <a:solidFill>
                  <a:srgbClr val="000099"/>
                </a:solidFill>
                <a:latin typeface="宋体" pitchFamily="2" charset="-122"/>
              </a:rPr>
              <a:t>(</a:t>
            </a:r>
            <a:r>
              <a:rPr lang="zh-CN" altLang="en-US" sz="3200" dirty="0">
                <a:solidFill>
                  <a:srgbClr val="000099"/>
                </a:solidFill>
                <a:latin typeface="宋体" pitchFamily="2" charset="-122"/>
              </a:rPr>
              <a:t>平面</a:t>
            </a:r>
            <a:r>
              <a:rPr lang="en-US" altLang="zh-CN" sz="3200" dirty="0">
                <a:solidFill>
                  <a:srgbClr val="000099"/>
                </a:solidFill>
                <a:latin typeface="宋体" pitchFamily="2" charset="-122"/>
              </a:rPr>
              <a:t>)</a:t>
            </a:r>
            <a:r>
              <a:rPr lang="zh-CN" altLang="en-US" sz="3200" dirty="0">
                <a:solidFill>
                  <a:srgbClr val="000099"/>
                </a:solidFill>
                <a:latin typeface="宋体" pitchFamily="2" charset="-122"/>
              </a:rPr>
              <a:t>的定位数据</a:t>
            </a:r>
            <a:r>
              <a:rPr lang="zh-CN" altLang="en-US" sz="3200"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pPr>
            <a:r>
              <a:rPr lang="zh-CN" altLang="en-US" sz="2900" dirty="0">
                <a:latin typeface="宋体" pitchFamily="2" charset="-122"/>
              </a:rPr>
              <a:t>用户若位于海平面上，因高度为零，可以直接求得三维</a:t>
            </a:r>
            <a:r>
              <a:rPr lang="en-US" altLang="zh-CN" sz="2900" dirty="0">
                <a:latin typeface="宋体" pitchFamily="2" charset="-122"/>
              </a:rPr>
              <a:t>(</a:t>
            </a:r>
            <a:r>
              <a:rPr lang="zh-CN" altLang="en-US" sz="2900" dirty="0">
                <a:latin typeface="宋体" pitchFamily="2" charset="-122"/>
              </a:rPr>
              <a:t>平面和高度</a:t>
            </a:r>
            <a:r>
              <a:rPr lang="en-US" altLang="zh-CN" sz="2900" dirty="0">
                <a:latin typeface="宋体" pitchFamily="2" charset="-122"/>
              </a:rPr>
              <a:t>)</a:t>
            </a:r>
            <a:r>
              <a:rPr lang="zh-CN" altLang="en-US" sz="2900" dirty="0">
                <a:latin typeface="宋体" pitchFamily="2" charset="-122"/>
              </a:rPr>
              <a:t>的定位数据</a:t>
            </a:r>
            <a:r>
              <a:rPr lang="zh-CN" altLang="en-US" sz="2900" dirty="0" smtClean="0">
                <a:latin typeface="宋体" pitchFamily="2" charset="-122"/>
              </a:rPr>
              <a:t>；</a:t>
            </a:r>
            <a:endParaRPr lang="en-US" altLang="zh-CN" sz="2900" dirty="0" smtClean="0">
              <a:latin typeface="宋体" pitchFamily="2" charset="-122"/>
            </a:endParaRPr>
          </a:p>
          <a:p>
            <a:pPr lvl="1">
              <a:lnSpc>
                <a:spcPct val="170000"/>
              </a:lnSpc>
              <a:buSzPct val="75000"/>
            </a:pPr>
            <a:r>
              <a:rPr lang="zh-CN" altLang="en-US" sz="2900" dirty="0" smtClean="0">
                <a:latin typeface="宋体" pitchFamily="2" charset="-122"/>
              </a:rPr>
              <a:t>但</a:t>
            </a:r>
            <a:r>
              <a:rPr lang="zh-CN" altLang="en-US" sz="2900" dirty="0">
                <a:latin typeface="宋体" pitchFamily="2" charset="-122"/>
              </a:rPr>
              <a:t>用户若位于陆地或空中</a:t>
            </a:r>
            <a:r>
              <a:rPr lang="zh-CN" altLang="en-US" sz="2900" dirty="0" smtClean="0">
                <a:latin typeface="宋体" pitchFamily="2" charset="-122"/>
              </a:rPr>
              <a:t>，需要</a:t>
            </a:r>
            <a:r>
              <a:rPr lang="zh-CN" altLang="en-US" sz="2900" dirty="0">
                <a:latin typeface="宋体" pitchFamily="2" charset="-122"/>
              </a:rPr>
              <a:t>利用地面控制中心的数字地图或用户自备的测高仪才能求得用户的高度，并进一步确定用户的三维坐标</a:t>
            </a:r>
            <a:r>
              <a:rPr lang="zh-CN" altLang="en-US" sz="2900" dirty="0" smtClean="0">
                <a:latin typeface="宋体" pitchFamily="2" charset="-122"/>
              </a:rPr>
              <a:t>。</a:t>
            </a:r>
            <a:endParaRPr lang="en-US" altLang="zh-CN" sz="2900" dirty="0" smtClean="0">
              <a:latin typeface="宋体" pitchFamily="2" charset="-122"/>
            </a:endParaRPr>
          </a:p>
          <a:p>
            <a:pPr lvl="1">
              <a:lnSpc>
                <a:spcPct val="170000"/>
              </a:lnSpc>
              <a:buSzPct val="75000"/>
            </a:pPr>
            <a:r>
              <a:rPr lang="zh-CN" altLang="en-US" sz="2900" dirty="0" smtClean="0">
                <a:latin typeface="宋体" pitchFamily="2" charset="-122"/>
              </a:rPr>
              <a:t>若</a:t>
            </a:r>
            <a:r>
              <a:rPr lang="zh-CN" altLang="en-US" sz="2900" dirty="0">
                <a:latin typeface="宋体" pitchFamily="2" charset="-122"/>
              </a:rPr>
              <a:t>控制中心的数字地图数据库数据不够准确，尤其是要拿到非本国的地理精确数据并不容易，定位出的位置数据就会有问题。</a:t>
            </a:r>
          </a:p>
        </p:txBody>
      </p:sp>
    </p:spTree>
    <p:extLst>
      <p:ext uri="{BB962C8B-B14F-4D97-AF65-F5344CB8AC3E}">
        <p14:creationId xmlns:p14="http://schemas.microsoft.com/office/powerpoint/2010/main" val="34780716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800" dirty="0" smtClean="0">
                <a:solidFill>
                  <a:srgbClr val="FF0000"/>
                </a:solidFill>
              </a:rPr>
              <a:t>2.2 </a:t>
            </a:r>
            <a:r>
              <a:rPr lang="zh-CN" altLang="en-US" sz="4800" dirty="0" smtClean="0">
                <a:solidFill>
                  <a:srgbClr val="FF0000"/>
                </a:solidFill>
              </a:rPr>
              <a:t>北斗</a:t>
            </a:r>
            <a:r>
              <a:rPr lang="en-US" altLang="zh-CN" sz="4800" dirty="0">
                <a:solidFill>
                  <a:srgbClr val="FF0000"/>
                </a:solidFill>
              </a:rPr>
              <a:t>1</a:t>
            </a:r>
            <a:r>
              <a:rPr lang="zh-CN" altLang="en-US" sz="4800" dirty="0">
                <a:solidFill>
                  <a:srgbClr val="FF0000"/>
                </a:solidFill>
              </a:rPr>
              <a:t>号的局限与不足</a:t>
            </a:r>
            <a:endParaRPr lang="en-US" altLang="zh-CN" sz="2800" b="1" dirty="0">
              <a:solidFill>
                <a:srgbClr val="FF0000"/>
              </a:solidFill>
            </a:endParaRPr>
          </a:p>
        </p:txBody>
      </p:sp>
      <p:sp>
        <p:nvSpPr>
          <p:cNvPr id="4" name="内容占位符 3"/>
          <p:cNvSpPr>
            <a:spLocks noGrp="1"/>
          </p:cNvSpPr>
          <p:nvPr>
            <p:ph idx="1"/>
          </p:nvPr>
        </p:nvSpPr>
        <p:spPr/>
        <p:txBody>
          <a:bodyPr>
            <a:noAutofit/>
          </a:bodyPr>
          <a:lstStyle/>
          <a:p>
            <a:pPr marL="0" indent="0">
              <a:buSzPct val="75000"/>
              <a:buNone/>
            </a:pPr>
            <a:r>
              <a:rPr lang="zh-CN" altLang="en-US" sz="2400" dirty="0" smtClean="0">
                <a:solidFill>
                  <a:schemeClr val="tx1"/>
                </a:solidFill>
                <a:latin typeface="宋体" pitchFamily="2" charset="-122"/>
              </a:rPr>
              <a:t>（</a:t>
            </a:r>
            <a:r>
              <a:rPr lang="en-US" altLang="zh-CN" sz="2400" dirty="0" smtClean="0">
                <a:solidFill>
                  <a:schemeClr val="tx1"/>
                </a:solidFill>
                <a:latin typeface="宋体" pitchFamily="2" charset="-122"/>
              </a:rPr>
              <a:t>2</a:t>
            </a:r>
            <a:r>
              <a:rPr lang="zh-CN" altLang="en-US" sz="2400" dirty="0" smtClean="0">
                <a:solidFill>
                  <a:schemeClr val="tx1"/>
                </a:solidFill>
                <a:latin typeface="宋体" pitchFamily="2" charset="-122"/>
              </a:rPr>
              <a:t>）定位时间</a:t>
            </a:r>
            <a:r>
              <a:rPr lang="zh-CN" altLang="en-US" sz="2400" dirty="0">
                <a:solidFill>
                  <a:schemeClr val="tx1"/>
                </a:solidFill>
                <a:latin typeface="宋体" pitchFamily="2" charset="-122"/>
              </a:rPr>
              <a:t>的问题</a:t>
            </a:r>
          </a:p>
          <a:p>
            <a:pPr marL="0" indent="0">
              <a:lnSpc>
                <a:spcPct val="170000"/>
              </a:lnSpc>
              <a:buSzPct val="75000"/>
              <a:buNone/>
            </a:pPr>
            <a:r>
              <a:rPr lang="zh-CN" altLang="en-US" sz="1800" dirty="0">
                <a:solidFill>
                  <a:schemeClr val="tx1"/>
                </a:solidFill>
                <a:latin typeface="宋体" pitchFamily="2" charset="-122"/>
              </a:rPr>
              <a:t>      用户的定位申请要送回地面控制中心，经由中心控制系统解算出用户的三维位置资料之后再发回用户</a:t>
            </a:r>
            <a:r>
              <a:rPr lang="zh-CN" altLang="en-US" sz="1800" dirty="0" smtClean="0">
                <a:solidFill>
                  <a:schemeClr val="tx1"/>
                </a:solidFill>
                <a:latin typeface="宋体" pitchFamily="2" charset="-122"/>
              </a:rPr>
              <a:t>。</a:t>
            </a:r>
            <a:endParaRPr lang="en-US" altLang="zh-CN" sz="1800" dirty="0" smtClean="0">
              <a:solidFill>
                <a:schemeClr val="tx1"/>
              </a:solidFill>
              <a:latin typeface="宋体" pitchFamily="2" charset="-122"/>
            </a:endParaRPr>
          </a:p>
          <a:p>
            <a:pPr lvl="1">
              <a:lnSpc>
                <a:spcPct val="170000"/>
              </a:lnSpc>
              <a:buSzPct val="75000"/>
            </a:pPr>
            <a:r>
              <a:rPr lang="zh-CN" altLang="en-US" sz="1600" dirty="0" smtClean="0">
                <a:solidFill>
                  <a:schemeClr val="tx1"/>
                </a:solidFill>
                <a:latin typeface="宋体" pitchFamily="2" charset="-122"/>
              </a:rPr>
              <a:t>无线</a:t>
            </a:r>
            <a:r>
              <a:rPr lang="zh-CN" altLang="en-US" sz="1600" dirty="0">
                <a:solidFill>
                  <a:schemeClr val="tx1"/>
                </a:solidFill>
                <a:latin typeface="宋体" pitchFamily="2" charset="-122"/>
              </a:rPr>
              <a:t>电信号从地面发出，经卫星返回地面的上下行时间约为</a:t>
            </a:r>
            <a:r>
              <a:rPr lang="en-US" altLang="zh-CN" sz="1600" dirty="0">
                <a:solidFill>
                  <a:schemeClr val="tx1"/>
                </a:solidFill>
                <a:latin typeface="宋体" pitchFamily="2" charset="-122"/>
              </a:rPr>
              <a:t>0.24-0.28</a:t>
            </a:r>
            <a:r>
              <a:rPr lang="zh-CN" altLang="en-US" sz="1600" dirty="0" smtClean="0">
                <a:solidFill>
                  <a:schemeClr val="tx1"/>
                </a:solidFill>
                <a:latin typeface="宋体" pitchFamily="2" charset="-122"/>
              </a:rPr>
              <a:t>秒</a:t>
            </a:r>
            <a:r>
              <a:rPr lang="en-US" altLang="zh-CN" sz="1600" dirty="0" smtClean="0">
                <a:solidFill>
                  <a:schemeClr val="tx1"/>
                </a:solidFill>
                <a:latin typeface="宋体" pitchFamily="2" charset="-122"/>
              </a:rPr>
              <a:t>;</a:t>
            </a:r>
          </a:p>
          <a:p>
            <a:pPr lvl="1">
              <a:lnSpc>
                <a:spcPct val="170000"/>
              </a:lnSpc>
              <a:buSzPct val="75000"/>
            </a:pPr>
            <a:r>
              <a:rPr lang="zh-CN" altLang="en-US" sz="1600" dirty="0" smtClean="0">
                <a:solidFill>
                  <a:schemeClr val="tx1"/>
                </a:solidFill>
                <a:latin typeface="宋体" pitchFamily="2" charset="-122"/>
              </a:rPr>
              <a:t>从</a:t>
            </a:r>
            <a:r>
              <a:rPr lang="zh-CN" altLang="en-US" sz="1600" dirty="0">
                <a:solidFill>
                  <a:schemeClr val="tx1"/>
                </a:solidFill>
                <a:latin typeface="宋体" pitchFamily="2" charset="-122"/>
              </a:rPr>
              <a:t>用户接收器应答测距信号到接收定位结果，信号经过两次上下行链路的传送，时间约需</a:t>
            </a:r>
            <a:r>
              <a:rPr lang="en-US" altLang="zh-CN" sz="1600" dirty="0">
                <a:solidFill>
                  <a:schemeClr val="tx1"/>
                </a:solidFill>
                <a:latin typeface="宋体" pitchFamily="2" charset="-122"/>
              </a:rPr>
              <a:t>0.56</a:t>
            </a:r>
            <a:r>
              <a:rPr lang="zh-CN" altLang="en-US" sz="1600" dirty="0" smtClean="0">
                <a:solidFill>
                  <a:schemeClr val="tx1"/>
                </a:solidFill>
                <a:latin typeface="宋体" pitchFamily="2" charset="-122"/>
              </a:rPr>
              <a:t>秒</a:t>
            </a:r>
            <a:r>
              <a:rPr lang="en-US" altLang="zh-CN" sz="1600" dirty="0" smtClean="0">
                <a:solidFill>
                  <a:schemeClr val="tx1"/>
                </a:solidFill>
                <a:latin typeface="宋体" pitchFamily="2" charset="-122"/>
              </a:rPr>
              <a:t>;</a:t>
            </a:r>
          </a:p>
          <a:p>
            <a:pPr lvl="1">
              <a:lnSpc>
                <a:spcPct val="170000"/>
              </a:lnSpc>
              <a:buSzPct val="75000"/>
            </a:pPr>
            <a:r>
              <a:rPr lang="zh-CN" altLang="en-US" sz="1600" dirty="0" smtClean="0">
                <a:solidFill>
                  <a:schemeClr val="tx1"/>
                </a:solidFill>
                <a:latin typeface="宋体" pitchFamily="2" charset="-122"/>
              </a:rPr>
              <a:t>加上</a:t>
            </a:r>
            <a:r>
              <a:rPr lang="zh-CN" altLang="en-US" sz="1600" dirty="0">
                <a:solidFill>
                  <a:schemeClr val="tx1"/>
                </a:solidFill>
                <a:latin typeface="宋体" pitchFamily="2" charset="-122"/>
              </a:rPr>
              <a:t>中心控制系统的计算时间，整个定位时间约需</a:t>
            </a:r>
            <a:r>
              <a:rPr lang="en-US" altLang="zh-CN" sz="1600" dirty="0">
                <a:solidFill>
                  <a:schemeClr val="tx1"/>
                </a:solidFill>
                <a:latin typeface="宋体" pitchFamily="2" charset="-122"/>
              </a:rPr>
              <a:t>1</a:t>
            </a:r>
            <a:r>
              <a:rPr lang="zh-CN" altLang="en-US" sz="1600" dirty="0" smtClean="0">
                <a:solidFill>
                  <a:schemeClr val="tx1"/>
                </a:solidFill>
                <a:latin typeface="宋体" pitchFamily="2" charset="-122"/>
              </a:rPr>
              <a:t>秒钟。</a:t>
            </a:r>
            <a:endParaRPr lang="en-US" altLang="zh-CN" sz="1600" dirty="0" smtClean="0">
              <a:solidFill>
                <a:schemeClr val="tx1"/>
              </a:solidFill>
              <a:latin typeface="宋体" pitchFamily="2" charset="-122"/>
            </a:endParaRPr>
          </a:p>
          <a:p>
            <a:pPr lvl="1">
              <a:lnSpc>
                <a:spcPct val="170000"/>
              </a:lnSpc>
              <a:buSzPct val="75000"/>
            </a:pPr>
            <a:r>
              <a:rPr lang="zh-CN" altLang="en-US" sz="1600" dirty="0" smtClean="0">
                <a:solidFill>
                  <a:schemeClr val="tx1"/>
                </a:solidFill>
                <a:latin typeface="宋体" pitchFamily="2" charset="-122"/>
              </a:rPr>
              <a:t>这</a:t>
            </a:r>
            <a:r>
              <a:rPr lang="en-US" altLang="zh-CN" sz="1600" dirty="0">
                <a:solidFill>
                  <a:schemeClr val="tx1"/>
                </a:solidFill>
                <a:latin typeface="宋体" pitchFamily="2" charset="-122"/>
              </a:rPr>
              <a:t>1</a:t>
            </a:r>
            <a:r>
              <a:rPr lang="zh-CN" altLang="en-US" sz="1600" dirty="0">
                <a:solidFill>
                  <a:schemeClr val="tx1"/>
                </a:solidFill>
                <a:latin typeface="宋体" pitchFamily="2" charset="-122"/>
              </a:rPr>
              <a:t>秒的定位时间对飞机、导弹这种高速运动用户嫌时间长，会加大定位的误差，因此若要进行精确定位，以车辆、船舶等慢速运动的用户较适合。</a:t>
            </a:r>
          </a:p>
        </p:txBody>
      </p:sp>
    </p:spTree>
    <p:extLst>
      <p:ext uri="{BB962C8B-B14F-4D97-AF65-F5344CB8AC3E}">
        <p14:creationId xmlns:p14="http://schemas.microsoft.com/office/powerpoint/2010/main" val="3500176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800" dirty="0" smtClean="0">
                <a:solidFill>
                  <a:srgbClr val="FF0000"/>
                </a:solidFill>
              </a:rPr>
              <a:t>2.2 </a:t>
            </a:r>
            <a:r>
              <a:rPr lang="zh-CN" altLang="en-US" sz="4800" dirty="0" smtClean="0">
                <a:solidFill>
                  <a:srgbClr val="FF0000"/>
                </a:solidFill>
              </a:rPr>
              <a:t>北斗</a:t>
            </a:r>
            <a:r>
              <a:rPr lang="en-US" altLang="zh-CN" sz="4800" dirty="0">
                <a:solidFill>
                  <a:srgbClr val="FF0000"/>
                </a:solidFill>
              </a:rPr>
              <a:t>1</a:t>
            </a:r>
            <a:r>
              <a:rPr lang="zh-CN" altLang="en-US" sz="4800" dirty="0">
                <a:solidFill>
                  <a:srgbClr val="FF0000"/>
                </a:solidFill>
              </a:rPr>
              <a:t>号的局限与不足</a:t>
            </a:r>
            <a:endParaRPr lang="en-US" altLang="zh-CN" sz="2800" b="1" dirty="0">
              <a:solidFill>
                <a:srgbClr val="FF0000"/>
              </a:solidFill>
            </a:endParaRPr>
          </a:p>
        </p:txBody>
      </p:sp>
      <p:sp>
        <p:nvSpPr>
          <p:cNvPr id="4" name="内容占位符 3"/>
          <p:cNvSpPr>
            <a:spLocks noGrp="1"/>
          </p:cNvSpPr>
          <p:nvPr>
            <p:ph idx="1"/>
          </p:nvPr>
        </p:nvSpPr>
        <p:spPr/>
        <p:txBody>
          <a:bodyPr>
            <a:normAutofit fontScale="55000" lnSpcReduction="20000"/>
          </a:bodyPr>
          <a:lstStyle/>
          <a:p>
            <a:pPr marL="0" indent="0">
              <a:lnSpc>
                <a:spcPct val="170000"/>
              </a:lnSpc>
              <a:buSzPct val="75000"/>
              <a:buNone/>
            </a:pPr>
            <a:r>
              <a:rPr lang="zh-CN" altLang="en-US" sz="4400" dirty="0" smtClean="0">
                <a:solidFill>
                  <a:schemeClr val="tx1"/>
                </a:solidFill>
                <a:latin typeface="宋体" pitchFamily="2" charset="-122"/>
              </a:rPr>
              <a:t>（</a:t>
            </a:r>
            <a:r>
              <a:rPr lang="en-US" altLang="zh-CN" sz="4400" dirty="0" smtClean="0">
                <a:solidFill>
                  <a:schemeClr val="tx1"/>
                </a:solidFill>
                <a:latin typeface="宋体" pitchFamily="2" charset="-122"/>
              </a:rPr>
              <a:t>3</a:t>
            </a:r>
            <a:r>
              <a:rPr lang="zh-CN" altLang="en-US" sz="4400" dirty="0" smtClean="0">
                <a:solidFill>
                  <a:schemeClr val="tx1"/>
                </a:solidFill>
                <a:latin typeface="宋体" pitchFamily="2" charset="-122"/>
              </a:rPr>
              <a:t>）有源</a:t>
            </a:r>
            <a:r>
              <a:rPr lang="zh-CN" altLang="en-US" sz="4400" dirty="0">
                <a:solidFill>
                  <a:schemeClr val="tx1"/>
                </a:solidFill>
                <a:latin typeface="宋体" pitchFamily="2" charset="-122"/>
              </a:rPr>
              <a:t>应答的</a:t>
            </a:r>
            <a:r>
              <a:rPr lang="zh-CN" altLang="en-US" sz="4400" dirty="0" smtClean="0">
                <a:solidFill>
                  <a:schemeClr val="tx1"/>
                </a:solidFill>
                <a:latin typeface="宋体" pitchFamily="2" charset="-122"/>
              </a:rPr>
              <a:t>问题</a:t>
            </a:r>
            <a:endParaRPr lang="en-US" altLang="zh-CN" sz="4400" dirty="0">
              <a:solidFill>
                <a:schemeClr val="tx1"/>
              </a:solidFill>
              <a:latin typeface="宋体" pitchFamily="2" charset="-122"/>
            </a:endParaRPr>
          </a:p>
          <a:p>
            <a:pPr lvl="1">
              <a:lnSpc>
                <a:spcPct val="170000"/>
              </a:lnSpc>
              <a:buSzPct val="75000"/>
            </a:pPr>
            <a:r>
              <a:rPr lang="zh-CN" altLang="en-US" sz="3800" dirty="0">
                <a:solidFill>
                  <a:srgbClr val="000099"/>
                </a:solidFill>
                <a:latin typeface="宋体" pitchFamily="2" charset="-122"/>
              </a:rPr>
              <a:t>隐蔽性问题：</a:t>
            </a:r>
            <a:endParaRPr lang="en-US" altLang="zh-CN" sz="3800" dirty="0">
              <a:solidFill>
                <a:srgbClr val="000099"/>
              </a:solidFill>
              <a:latin typeface="宋体" pitchFamily="2" charset="-122"/>
            </a:endParaRPr>
          </a:p>
          <a:p>
            <a:pPr marL="0" indent="0">
              <a:lnSpc>
                <a:spcPct val="170000"/>
              </a:lnSpc>
              <a:buSzPct val="75000"/>
              <a:buNone/>
            </a:pPr>
            <a:r>
              <a:rPr lang="en-US" altLang="zh-CN" dirty="0">
                <a:solidFill>
                  <a:schemeClr val="tx1"/>
                </a:solidFill>
                <a:latin typeface="宋体" pitchFamily="2" charset="-122"/>
              </a:rPr>
              <a:t> </a:t>
            </a:r>
            <a:r>
              <a:rPr lang="en-US" altLang="zh-CN" dirty="0" smtClean="0">
                <a:solidFill>
                  <a:schemeClr val="tx1"/>
                </a:solidFill>
                <a:latin typeface="宋体" pitchFamily="2" charset="-122"/>
              </a:rPr>
              <a:t>    </a:t>
            </a:r>
            <a:r>
              <a:rPr lang="zh-CN" altLang="en-US" dirty="0" smtClean="0">
                <a:solidFill>
                  <a:schemeClr val="tx1"/>
                </a:solidFill>
                <a:latin typeface="宋体" pitchFamily="2" charset="-122"/>
              </a:rPr>
              <a:t>由于</a:t>
            </a:r>
            <a:r>
              <a:rPr lang="zh-CN" altLang="en-US" dirty="0">
                <a:solidFill>
                  <a:schemeClr val="tx1"/>
                </a:solidFill>
                <a:latin typeface="宋体" pitchFamily="2" charset="-122"/>
              </a:rPr>
              <a:t>“北斗”卫星导航定位系统的客户端要请求定位服务时，必须发出应答信号，即“有源应答”，如果使用者是军方单位就会使自身失去隐蔽性，且这个定位服务要求的信号也可被敌方定位，而招致攻击</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pPr>
            <a:r>
              <a:rPr lang="zh-CN" altLang="en-US" sz="3800" dirty="0">
                <a:solidFill>
                  <a:srgbClr val="000099"/>
                </a:solidFill>
                <a:latin typeface="宋体" pitchFamily="2" charset="-122"/>
              </a:rPr>
              <a:t>容量问题：</a:t>
            </a:r>
            <a:endParaRPr lang="en-US" altLang="zh-CN" sz="3800" dirty="0">
              <a:solidFill>
                <a:srgbClr val="000099"/>
              </a:solidFill>
              <a:latin typeface="宋体" pitchFamily="2" charset="-122"/>
            </a:endParaRPr>
          </a:p>
          <a:p>
            <a:pPr marL="0" indent="0">
              <a:lnSpc>
                <a:spcPct val="170000"/>
              </a:lnSpc>
              <a:buSzPct val="75000"/>
              <a:buNone/>
            </a:pPr>
            <a:r>
              <a:rPr lang="en-US" altLang="zh-CN" dirty="0">
                <a:solidFill>
                  <a:schemeClr val="tx1"/>
                </a:solidFill>
                <a:latin typeface="宋体" pitchFamily="2" charset="-122"/>
              </a:rPr>
              <a:t>      </a:t>
            </a:r>
            <a:r>
              <a:rPr lang="zh-CN" altLang="en-US" dirty="0" smtClean="0">
                <a:solidFill>
                  <a:schemeClr val="tx1"/>
                </a:solidFill>
                <a:latin typeface="宋体" pitchFamily="2" charset="-122"/>
              </a:rPr>
              <a:t>地面系统需接收和处理所有用户的应答信号，因此</a:t>
            </a:r>
            <a:r>
              <a:rPr lang="en-US" altLang="zh-CN" dirty="0" smtClean="0">
                <a:solidFill>
                  <a:schemeClr val="tx1"/>
                </a:solidFill>
                <a:latin typeface="宋体" pitchFamily="2" charset="-122"/>
              </a:rPr>
              <a:t>“</a:t>
            </a:r>
            <a:r>
              <a:rPr lang="zh-CN" altLang="en-US" dirty="0">
                <a:solidFill>
                  <a:schemeClr val="tx1"/>
                </a:solidFill>
                <a:latin typeface="宋体" pitchFamily="2" charset="-122"/>
              </a:rPr>
              <a:t>北斗”卫星导航定位系统的用户设备容量是有限的</a:t>
            </a:r>
            <a:r>
              <a:rPr lang="zh-CN" altLang="en-US" dirty="0" smtClean="0">
                <a:solidFill>
                  <a:schemeClr val="tx1"/>
                </a:solidFill>
                <a:latin typeface="宋体" pitchFamily="2" charset="-122"/>
              </a:rPr>
              <a:t>，目前能容纳约</a:t>
            </a:r>
            <a:r>
              <a:rPr lang="en-US" altLang="zh-CN" dirty="0" smtClean="0">
                <a:solidFill>
                  <a:schemeClr val="tx1"/>
                </a:solidFill>
                <a:latin typeface="宋体" pitchFamily="2" charset="-122"/>
              </a:rPr>
              <a:t>70</a:t>
            </a:r>
            <a:r>
              <a:rPr lang="zh-CN" altLang="en-US" dirty="0" smtClean="0">
                <a:solidFill>
                  <a:schemeClr val="tx1"/>
                </a:solidFill>
                <a:latin typeface="宋体" pitchFamily="2" charset="-122"/>
              </a:rPr>
              <a:t>万用户</a:t>
            </a:r>
            <a:r>
              <a:rPr lang="en-US" altLang="zh-CN" dirty="0" smtClean="0">
                <a:solidFill>
                  <a:schemeClr val="tx1"/>
                </a:solidFill>
                <a:latin typeface="宋体" pitchFamily="2" charset="-122"/>
              </a:rPr>
              <a:t>/</a:t>
            </a:r>
            <a:r>
              <a:rPr lang="zh-CN" altLang="en-US" dirty="0" smtClean="0">
                <a:solidFill>
                  <a:schemeClr val="tx1"/>
                </a:solidFill>
                <a:latin typeface="宋体" pitchFamily="2" charset="-122"/>
              </a:rPr>
              <a:t>小时。</a:t>
            </a:r>
            <a:endParaRPr lang="zh-CN" altLang="en-US" dirty="0">
              <a:solidFill>
                <a:schemeClr val="tx1"/>
              </a:solidFill>
              <a:latin typeface="宋体" pitchFamily="2" charset="-122"/>
            </a:endParaRPr>
          </a:p>
          <a:p>
            <a:pPr marL="0" indent="0">
              <a:lnSpc>
                <a:spcPct val="170000"/>
              </a:lnSpc>
              <a:buSzPct val="75000"/>
              <a:buNone/>
            </a:pPr>
            <a:r>
              <a:rPr lang="zh-CN" altLang="en-US" dirty="0">
                <a:solidFill>
                  <a:schemeClr val="tx1"/>
                </a:solidFill>
                <a:latin typeface="宋体" pitchFamily="2" charset="-122"/>
              </a:rPr>
              <a:t>      </a:t>
            </a:r>
          </a:p>
        </p:txBody>
      </p:sp>
    </p:spTree>
    <p:extLst>
      <p:ext uri="{BB962C8B-B14F-4D97-AF65-F5344CB8AC3E}">
        <p14:creationId xmlns:p14="http://schemas.microsoft.com/office/powerpoint/2010/main" val="19291589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800" dirty="0" smtClean="0">
                <a:solidFill>
                  <a:srgbClr val="FF0000"/>
                </a:solidFill>
              </a:rPr>
              <a:t>2.2 </a:t>
            </a:r>
            <a:r>
              <a:rPr lang="zh-CN" altLang="en-US" sz="4800" dirty="0" smtClean="0">
                <a:solidFill>
                  <a:srgbClr val="FF0000"/>
                </a:solidFill>
              </a:rPr>
              <a:t>北斗</a:t>
            </a:r>
            <a:r>
              <a:rPr lang="en-US" altLang="zh-CN" sz="4800" dirty="0">
                <a:solidFill>
                  <a:srgbClr val="FF0000"/>
                </a:solidFill>
              </a:rPr>
              <a:t>1</a:t>
            </a:r>
            <a:r>
              <a:rPr lang="zh-CN" altLang="en-US" sz="4800" dirty="0">
                <a:solidFill>
                  <a:srgbClr val="FF0000"/>
                </a:solidFill>
              </a:rPr>
              <a:t>号的局限与不足</a:t>
            </a:r>
            <a:endParaRPr lang="en-US" altLang="zh-CN" sz="2800" b="1" dirty="0">
              <a:solidFill>
                <a:srgbClr val="FF0000"/>
              </a:solidFill>
            </a:endParaRPr>
          </a:p>
        </p:txBody>
      </p:sp>
      <p:sp>
        <p:nvSpPr>
          <p:cNvPr id="4" name="内容占位符 3"/>
          <p:cNvSpPr>
            <a:spLocks noGrp="1"/>
          </p:cNvSpPr>
          <p:nvPr>
            <p:ph idx="1"/>
          </p:nvPr>
        </p:nvSpPr>
        <p:spPr/>
        <p:txBody>
          <a:bodyPr>
            <a:normAutofit fontScale="62500" lnSpcReduction="20000"/>
          </a:bodyPr>
          <a:lstStyle/>
          <a:p>
            <a:pPr marL="0" indent="0">
              <a:lnSpc>
                <a:spcPct val="170000"/>
              </a:lnSpc>
              <a:buSzPct val="75000"/>
              <a:buNone/>
            </a:pPr>
            <a:r>
              <a:rPr lang="zh-CN" altLang="en-US" sz="3800" dirty="0" smtClean="0">
                <a:solidFill>
                  <a:schemeClr val="tx1"/>
                </a:solidFill>
                <a:latin typeface="宋体" pitchFamily="2" charset="-122"/>
              </a:rPr>
              <a:t>（</a:t>
            </a:r>
            <a:r>
              <a:rPr lang="en-US" altLang="zh-CN" sz="3800" dirty="0" smtClean="0">
                <a:solidFill>
                  <a:schemeClr val="tx1"/>
                </a:solidFill>
                <a:latin typeface="宋体" pitchFamily="2" charset="-122"/>
              </a:rPr>
              <a:t>3</a:t>
            </a:r>
            <a:r>
              <a:rPr lang="zh-CN" altLang="en-US" sz="3800" dirty="0" smtClean="0">
                <a:solidFill>
                  <a:schemeClr val="tx1"/>
                </a:solidFill>
                <a:latin typeface="宋体" pitchFamily="2" charset="-122"/>
              </a:rPr>
              <a:t>）有源</a:t>
            </a:r>
            <a:r>
              <a:rPr lang="zh-CN" altLang="en-US" sz="3800" dirty="0">
                <a:solidFill>
                  <a:schemeClr val="tx1"/>
                </a:solidFill>
                <a:latin typeface="宋体" pitchFamily="2" charset="-122"/>
              </a:rPr>
              <a:t>应答的</a:t>
            </a:r>
            <a:r>
              <a:rPr lang="zh-CN" altLang="en-US" sz="3800" dirty="0" smtClean="0">
                <a:solidFill>
                  <a:schemeClr val="tx1"/>
                </a:solidFill>
                <a:latin typeface="宋体" pitchFamily="2" charset="-122"/>
              </a:rPr>
              <a:t>问题</a:t>
            </a:r>
            <a:endParaRPr lang="en-US" altLang="zh-CN" sz="3800" dirty="0">
              <a:solidFill>
                <a:schemeClr val="tx1"/>
              </a:solidFill>
              <a:latin typeface="宋体" pitchFamily="2" charset="-122"/>
            </a:endParaRPr>
          </a:p>
          <a:p>
            <a:pPr lvl="1">
              <a:lnSpc>
                <a:spcPct val="170000"/>
              </a:lnSpc>
              <a:buSzPct val="75000"/>
            </a:pPr>
            <a:r>
              <a:rPr lang="zh-CN" altLang="en-US" dirty="0">
                <a:solidFill>
                  <a:srgbClr val="000099"/>
                </a:solidFill>
                <a:latin typeface="宋体" pitchFamily="2" charset="-122"/>
              </a:rPr>
              <a:t>欺骗</a:t>
            </a:r>
            <a:r>
              <a:rPr lang="zh-CN" altLang="en-US" dirty="0" smtClean="0">
                <a:solidFill>
                  <a:srgbClr val="000099"/>
                </a:solidFill>
                <a:latin typeface="宋体" pitchFamily="2" charset="-122"/>
              </a:rPr>
              <a:t>问题</a:t>
            </a:r>
            <a:endParaRPr lang="en-US" altLang="zh-CN" dirty="0">
              <a:solidFill>
                <a:srgbClr val="000099"/>
              </a:solidFill>
              <a:latin typeface="宋体" pitchFamily="2" charset="-122"/>
            </a:endParaRPr>
          </a:p>
          <a:p>
            <a:pPr marL="0" lvl="1" indent="0">
              <a:lnSpc>
                <a:spcPct val="170000"/>
              </a:lnSpc>
              <a:buSzPct val="75000"/>
              <a:buNone/>
            </a:pPr>
            <a:r>
              <a:rPr lang="zh-CN" altLang="en-US" sz="2900" dirty="0" smtClean="0">
                <a:latin typeface="宋体" pitchFamily="2" charset="-122"/>
              </a:rPr>
              <a:t>      虽然</a:t>
            </a:r>
            <a:r>
              <a:rPr lang="zh-CN" altLang="en-US" sz="2900" dirty="0">
                <a:latin typeface="宋体" pitchFamily="2" charset="-122"/>
              </a:rPr>
              <a:t>每个客户端都有专用识别码，不过一旦被破解，很容易使整个系统被敌人或有心人士以伪冒信号加以饱和，使系统瘫痪或者是传送假信息，迷惑友军</a:t>
            </a:r>
            <a:r>
              <a:rPr lang="zh-CN" altLang="en-US" sz="2900" dirty="0" smtClean="0">
                <a:latin typeface="宋体" pitchFamily="2" charset="-122"/>
              </a:rPr>
              <a:t>。</a:t>
            </a:r>
            <a:endParaRPr lang="en-US" altLang="zh-CN" sz="2900" dirty="0" smtClean="0">
              <a:latin typeface="宋体" pitchFamily="2" charset="-122"/>
            </a:endParaRPr>
          </a:p>
          <a:p>
            <a:pPr lvl="1">
              <a:lnSpc>
                <a:spcPct val="170000"/>
              </a:lnSpc>
              <a:buSzPct val="75000"/>
            </a:pPr>
            <a:r>
              <a:rPr lang="zh-CN" altLang="en-US" sz="2900" dirty="0">
                <a:solidFill>
                  <a:srgbClr val="000099"/>
                </a:solidFill>
                <a:latin typeface="宋体" pitchFamily="2" charset="-122"/>
              </a:rPr>
              <a:t>安全问题</a:t>
            </a:r>
          </a:p>
          <a:p>
            <a:pPr marL="0" indent="0">
              <a:lnSpc>
                <a:spcPct val="170000"/>
              </a:lnSpc>
              <a:buSzPct val="75000"/>
              <a:buNone/>
            </a:pPr>
            <a:r>
              <a:rPr lang="zh-CN" altLang="en-US" dirty="0">
                <a:solidFill>
                  <a:schemeClr val="tx1"/>
                </a:solidFill>
                <a:latin typeface="宋体" pitchFamily="2" charset="-122"/>
              </a:rPr>
              <a:t>      </a:t>
            </a:r>
            <a:r>
              <a:rPr lang="zh-CN" altLang="en-US" sz="2900" dirty="0">
                <a:solidFill>
                  <a:schemeClr val="tx1"/>
                </a:solidFill>
                <a:latin typeface="宋体" pitchFamily="2" charset="-122"/>
              </a:rPr>
              <a:t>由于“北斗”卫星导航定位系统中地面控制中心扮演着系统关键角色，如：承转卫星信息、解算用户位置等，因此，一旦地面控制中心被毁，整个系统就不能运作了，这也是“北斗”系统的致命伤。</a:t>
            </a:r>
          </a:p>
        </p:txBody>
      </p:sp>
    </p:spTree>
    <p:extLst>
      <p:ext uri="{BB962C8B-B14F-4D97-AF65-F5344CB8AC3E}">
        <p14:creationId xmlns:p14="http://schemas.microsoft.com/office/powerpoint/2010/main" val="11465374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800" dirty="0" smtClean="0">
                <a:solidFill>
                  <a:srgbClr val="FF0000"/>
                </a:solidFill>
              </a:rPr>
              <a:t>2.2 </a:t>
            </a:r>
            <a:r>
              <a:rPr lang="zh-CN" altLang="en-US" sz="4800" dirty="0" smtClean="0">
                <a:solidFill>
                  <a:srgbClr val="FF0000"/>
                </a:solidFill>
              </a:rPr>
              <a:t>北斗</a:t>
            </a:r>
            <a:r>
              <a:rPr lang="en-US" altLang="zh-CN" sz="4800" dirty="0">
                <a:solidFill>
                  <a:srgbClr val="FF0000"/>
                </a:solidFill>
              </a:rPr>
              <a:t>1</a:t>
            </a:r>
            <a:r>
              <a:rPr lang="zh-CN" altLang="en-US" sz="4800" dirty="0">
                <a:solidFill>
                  <a:srgbClr val="FF0000"/>
                </a:solidFill>
              </a:rPr>
              <a:t>号的局限与不足</a:t>
            </a:r>
            <a:endParaRPr lang="en-US" altLang="zh-CN" sz="2800" b="1" dirty="0">
              <a:solidFill>
                <a:srgbClr val="FF0000"/>
              </a:solidFill>
            </a:endParaRPr>
          </a:p>
        </p:txBody>
      </p:sp>
      <p:sp>
        <p:nvSpPr>
          <p:cNvPr id="4" name="内容占位符 3"/>
          <p:cNvSpPr>
            <a:spLocks noGrp="1"/>
          </p:cNvSpPr>
          <p:nvPr>
            <p:ph idx="1"/>
          </p:nvPr>
        </p:nvSpPr>
        <p:spPr/>
        <p:txBody>
          <a:bodyPr>
            <a:normAutofit/>
          </a:bodyPr>
          <a:lstStyle/>
          <a:p>
            <a:pPr marL="0" indent="0">
              <a:lnSpc>
                <a:spcPct val="170000"/>
              </a:lnSpc>
              <a:buSzPct val="75000"/>
              <a:buNone/>
            </a:pPr>
            <a:r>
              <a:rPr lang="zh-CN" altLang="en-US" sz="2400" dirty="0" smtClean="0">
                <a:solidFill>
                  <a:schemeClr val="tx1"/>
                </a:solidFill>
                <a:latin typeface="宋体" pitchFamily="2" charset="-122"/>
              </a:rPr>
              <a:t>（</a:t>
            </a:r>
            <a:r>
              <a:rPr lang="en-US" altLang="zh-CN" sz="2400" dirty="0" smtClean="0">
                <a:solidFill>
                  <a:schemeClr val="tx1"/>
                </a:solidFill>
                <a:latin typeface="宋体" pitchFamily="2" charset="-122"/>
              </a:rPr>
              <a:t>4</a:t>
            </a:r>
            <a:r>
              <a:rPr lang="zh-CN" altLang="en-US" sz="2400" dirty="0" smtClean="0">
                <a:solidFill>
                  <a:schemeClr val="tx1"/>
                </a:solidFill>
                <a:latin typeface="宋体" pitchFamily="2" charset="-122"/>
              </a:rPr>
              <a:t>）用户</a:t>
            </a:r>
            <a:r>
              <a:rPr lang="zh-CN" altLang="en-US" sz="2400" dirty="0">
                <a:solidFill>
                  <a:schemeClr val="tx1"/>
                </a:solidFill>
                <a:latin typeface="宋体" pitchFamily="2" charset="-122"/>
              </a:rPr>
              <a:t>机的问题</a:t>
            </a:r>
          </a:p>
          <a:p>
            <a:pPr lvl="1">
              <a:lnSpc>
                <a:spcPct val="170000"/>
              </a:lnSpc>
              <a:buSzPct val="75000"/>
            </a:pPr>
            <a:r>
              <a:rPr lang="zh-CN" altLang="en-US" sz="2000" dirty="0" smtClean="0">
                <a:solidFill>
                  <a:schemeClr val="tx1"/>
                </a:solidFill>
                <a:latin typeface="宋体" pitchFamily="2" charset="-122"/>
              </a:rPr>
              <a:t>系统</a:t>
            </a:r>
            <a:r>
              <a:rPr lang="zh-CN" altLang="en-US" sz="2000" dirty="0">
                <a:solidFill>
                  <a:schemeClr val="tx1"/>
                </a:solidFill>
                <a:latin typeface="宋体" pitchFamily="2" charset="-122"/>
              </a:rPr>
              <a:t>使用的卫星是同步轨道卫星，这意味着落地信号功率很小，因此用户机需要有较大</a:t>
            </a:r>
            <a:r>
              <a:rPr lang="zh-CN" altLang="en-US" sz="2000" dirty="0" smtClean="0">
                <a:solidFill>
                  <a:schemeClr val="tx1"/>
                </a:solidFill>
                <a:latin typeface="宋体" pitchFamily="2" charset="-122"/>
              </a:rPr>
              <a:t>天线才能</a:t>
            </a:r>
            <a:r>
              <a:rPr lang="zh-CN" altLang="en-US" sz="2000" dirty="0">
                <a:solidFill>
                  <a:schemeClr val="tx1"/>
                </a:solidFill>
                <a:latin typeface="宋体" pitchFamily="2" charset="-122"/>
              </a:rPr>
              <a:t>接收</a:t>
            </a:r>
            <a:r>
              <a:rPr lang="zh-CN" altLang="en-US" sz="2000" dirty="0" smtClean="0">
                <a:solidFill>
                  <a:schemeClr val="tx1"/>
                </a:solidFill>
                <a:latin typeface="宋体" pitchFamily="2" charset="-122"/>
              </a:rPr>
              <a:t>信号；</a:t>
            </a:r>
            <a:endParaRPr lang="en-US" altLang="zh-CN" sz="2000" dirty="0" smtClean="0">
              <a:solidFill>
                <a:schemeClr val="tx1"/>
              </a:solidFill>
              <a:latin typeface="宋体" pitchFamily="2" charset="-122"/>
            </a:endParaRPr>
          </a:p>
          <a:p>
            <a:pPr lvl="1">
              <a:lnSpc>
                <a:spcPct val="170000"/>
              </a:lnSpc>
              <a:buSzPct val="75000"/>
            </a:pPr>
            <a:r>
              <a:rPr lang="zh-CN" altLang="en-US" sz="2000" dirty="0" smtClean="0">
                <a:solidFill>
                  <a:schemeClr val="tx1"/>
                </a:solidFill>
                <a:latin typeface="宋体" pitchFamily="2" charset="-122"/>
              </a:rPr>
              <a:t>因</a:t>
            </a:r>
            <a:r>
              <a:rPr lang="en-US" altLang="zh-CN" sz="2000" dirty="0" smtClean="0">
                <a:solidFill>
                  <a:schemeClr val="tx1"/>
                </a:solidFill>
                <a:latin typeface="宋体" pitchFamily="2" charset="-122"/>
              </a:rPr>
              <a:t>“</a:t>
            </a:r>
            <a:r>
              <a:rPr lang="zh-CN" altLang="en-US" sz="2000" dirty="0" smtClean="0">
                <a:solidFill>
                  <a:schemeClr val="tx1"/>
                </a:solidFill>
                <a:latin typeface="宋体" pitchFamily="2" charset="-122"/>
              </a:rPr>
              <a:t>有源应答</a:t>
            </a:r>
            <a:r>
              <a:rPr lang="en-US" altLang="zh-CN" sz="2000" dirty="0" smtClean="0">
                <a:solidFill>
                  <a:schemeClr val="tx1"/>
                </a:solidFill>
                <a:latin typeface="宋体" pitchFamily="2" charset="-122"/>
              </a:rPr>
              <a:t>”</a:t>
            </a:r>
            <a:r>
              <a:rPr lang="zh-CN" altLang="en-US" sz="2000" dirty="0" smtClean="0">
                <a:solidFill>
                  <a:schemeClr val="tx1"/>
                </a:solidFill>
                <a:latin typeface="宋体" pitchFamily="2" charset="-122"/>
              </a:rPr>
              <a:t>运作</a:t>
            </a:r>
            <a:r>
              <a:rPr lang="zh-CN" altLang="en-US" sz="2000" dirty="0">
                <a:solidFill>
                  <a:schemeClr val="tx1"/>
                </a:solidFill>
                <a:latin typeface="宋体" pitchFamily="2" charset="-122"/>
              </a:rPr>
              <a:t>方式</a:t>
            </a:r>
            <a:r>
              <a:rPr lang="zh-CN" altLang="en-US" sz="2000" dirty="0" smtClean="0">
                <a:solidFill>
                  <a:schemeClr val="tx1"/>
                </a:solidFill>
                <a:latin typeface="宋体" pitchFamily="2" charset="-122"/>
              </a:rPr>
              <a:t>，用户</a:t>
            </a:r>
            <a:r>
              <a:rPr lang="zh-CN" altLang="en-US" sz="2000" dirty="0">
                <a:solidFill>
                  <a:schemeClr val="tx1"/>
                </a:solidFill>
                <a:latin typeface="宋体" pitchFamily="2" charset="-122"/>
              </a:rPr>
              <a:t>机还要包含发射机，因此在</a:t>
            </a:r>
            <a:r>
              <a:rPr lang="zh-CN" altLang="en-US" sz="2000" dirty="0" smtClean="0">
                <a:solidFill>
                  <a:schemeClr val="tx1"/>
                </a:solidFill>
                <a:latin typeface="宋体" pitchFamily="2" charset="-122"/>
              </a:rPr>
              <a:t>体积、</a:t>
            </a:r>
            <a:r>
              <a:rPr lang="zh-CN" altLang="en-US" sz="2000" dirty="0">
                <a:solidFill>
                  <a:schemeClr val="tx1"/>
                </a:solidFill>
                <a:latin typeface="宋体" pitchFamily="2" charset="-122"/>
              </a:rPr>
              <a:t>重量、耗电量，甚至价格都远比</a:t>
            </a:r>
            <a:r>
              <a:rPr lang="en-US" altLang="zh-CN" sz="2000" dirty="0">
                <a:solidFill>
                  <a:schemeClr val="tx1"/>
                </a:solidFill>
                <a:latin typeface="宋体" pitchFamily="2" charset="-122"/>
              </a:rPr>
              <a:t>GPS</a:t>
            </a:r>
            <a:r>
              <a:rPr lang="zh-CN" altLang="en-US" sz="2000" dirty="0" smtClean="0">
                <a:solidFill>
                  <a:schemeClr val="tx1"/>
                </a:solidFill>
                <a:latin typeface="宋体" pitchFamily="2" charset="-122"/>
              </a:rPr>
              <a:t>接收机高。</a:t>
            </a:r>
            <a:endParaRPr lang="zh-CN" altLang="en-US" sz="2000" dirty="0">
              <a:solidFill>
                <a:schemeClr val="tx1"/>
              </a:solidFill>
              <a:latin typeface="宋体" pitchFamily="2" charset="-122"/>
            </a:endParaRPr>
          </a:p>
        </p:txBody>
      </p:sp>
    </p:spTree>
    <p:extLst>
      <p:ext uri="{BB962C8B-B14F-4D97-AF65-F5344CB8AC3E}">
        <p14:creationId xmlns:p14="http://schemas.microsoft.com/office/powerpoint/2010/main" val="453131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800" dirty="0" smtClean="0">
                <a:solidFill>
                  <a:srgbClr val="FF0000"/>
                </a:solidFill>
              </a:rPr>
              <a:t>2.2 </a:t>
            </a:r>
            <a:r>
              <a:rPr lang="zh-CN" altLang="en-US" sz="4800" dirty="0" smtClean="0">
                <a:solidFill>
                  <a:srgbClr val="FF0000"/>
                </a:solidFill>
              </a:rPr>
              <a:t>北斗</a:t>
            </a:r>
            <a:r>
              <a:rPr lang="en-US" altLang="zh-CN" sz="4800" dirty="0">
                <a:solidFill>
                  <a:srgbClr val="FF0000"/>
                </a:solidFill>
              </a:rPr>
              <a:t>1</a:t>
            </a:r>
            <a:r>
              <a:rPr lang="zh-CN" altLang="en-US" sz="4800" dirty="0">
                <a:solidFill>
                  <a:srgbClr val="FF0000"/>
                </a:solidFill>
              </a:rPr>
              <a:t>号的局限与不足</a:t>
            </a:r>
            <a:endParaRPr lang="en-US" altLang="zh-CN" sz="2800" b="1" dirty="0">
              <a:solidFill>
                <a:srgbClr val="FF0000"/>
              </a:solidFill>
            </a:endParaRPr>
          </a:p>
        </p:txBody>
      </p:sp>
      <p:sp>
        <p:nvSpPr>
          <p:cNvPr id="4" name="内容占位符 3"/>
          <p:cNvSpPr>
            <a:spLocks noGrp="1"/>
          </p:cNvSpPr>
          <p:nvPr>
            <p:ph idx="1"/>
          </p:nvPr>
        </p:nvSpPr>
        <p:spPr/>
        <p:txBody>
          <a:bodyPr>
            <a:normAutofit/>
          </a:bodyPr>
          <a:lstStyle/>
          <a:p>
            <a:pPr marL="0" indent="0">
              <a:lnSpc>
                <a:spcPct val="170000"/>
              </a:lnSpc>
              <a:buSzPct val="75000"/>
              <a:buNone/>
            </a:pPr>
            <a:r>
              <a:rPr lang="zh-CN" altLang="en-US" dirty="0" smtClean="0">
                <a:solidFill>
                  <a:schemeClr val="tx1"/>
                </a:solidFill>
                <a:latin typeface="宋体" pitchFamily="2" charset="-122"/>
              </a:rPr>
              <a:t>（</a:t>
            </a:r>
            <a:r>
              <a:rPr lang="en-US" altLang="zh-CN" dirty="0" smtClean="0">
                <a:solidFill>
                  <a:schemeClr val="tx1"/>
                </a:solidFill>
                <a:latin typeface="宋体" pitchFamily="2" charset="-122"/>
              </a:rPr>
              <a:t>5</a:t>
            </a:r>
            <a:r>
              <a:rPr lang="zh-CN" altLang="en-US" dirty="0" smtClean="0">
                <a:solidFill>
                  <a:schemeClr val="tx1"/>
                </a:solidFill>
                <a:latin typeface="宋体" pitchFamily="2" charset="-122"/>
              </a:rPr>
              <a:t>）抗干扰</a:t>
            </a:r>
            <a:r>
              <a:rPr lang="zh-CN" altLang="en-US" dirty="0">
                <a:solidFill>
                  <a:schemeClr val="tx1"/>
                </a:solidFill>
                <a:latin typeface="宋体" pitchFamily="2" charset="-122"/>
              </a:rPr>
              <a:t>的问题</a:t>
            </a:r>
          </a:p>
          <a:p>
            <a:pPr marL="0" indent="0">
              <a:lnSpc>
                <a:spcPct val="170000"/>
              </a:lnSpc>
              <a:buSzPct val="75000"/>
              <a:buNone/>
            </a:pPr>
            <a:r>
              <a:rPr lang="zh-CN" altLang="en-US" dirty="0">
                <a:solidFill>
                  <a:schemeClr val="tx1"/>
                </a:solidFill>
                <a:latin typeface="宋体" pitchFamily="2" charset="-122"/>
              </a:rPr>
              <a:t>      </a:t>
            </a:r>
            <a:r>
              <a:rPr lang="zh-CN" altLang="en-US" sz="2600" dirty="0">
                <a:solidFill>
                  <a:schemeClr val="tx1"/>
                </a:solidFill>
                <a:latin typeface="宋体" pitchFamily="2" charset="-122"/>
              </a:rPr>
              <a:t>系统“有源应答”的运作模式，使得数据更新速度较慢，原本就不利于速度较快的飞机和导弹做精确定位。所以一旦配备“北斗”的飞机或导弹，被敌方干扰，其误差值要比使用</a:t>
            </a:r>
            <a:r>
              <a:rPr lang="en-US" altLang="zh-CN" sz="2600" dirty="0">
                <a:solidFill>
                  <a:schemeClr val="tx1"/>
                </a:solidFill>
                <a:latin typeface="宋体" pitchFamily="2" charset="-122"/>
              </a:rPr>
              <a:t>GPS</a:t>
            </a:r>
            <a:r>
              <a:rPr lang="zh-CN" altLang="en-US" sz="2600" dirty="0">
                <a:solidFill>
                  <a:schemeClr val="tx1"/>
                </a:solidFill>
                <a:latin typeface="宋体" pitchFamily="2" charset="-122"/>
              </a:rPr>
              <a:t>制导被干扰要来得大。</a:t>
            </a:r>
          </a:p>
        </p:txBody>
      </p:sp>
    </p:spTree>
    <p:extLst>
      <p:ext uri="{BB962C8B-B14F-4D97-AF65-F5344CB8AC3E}">
        <p14:creationId xmlns:p14="http://schemas.microsoft.com/office/powerpoint/2010/main" val="2028515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课程内容</a:t>
            </a:r>
            <a:endParaRPr lang="zh-CN" altLang="en-US" dirty="0"/>
          </a:p>
        </p:txBody>
      </p:sp>
      <p:sp>
        <p:nvSpPr>
          <p:cNvPr id="3" name="内容占位符 2"/>
          <p:cNvSpPr>
            <a:spLocks noGrp="1"/>
          </p:cNvSpPr>
          <p:nvPr>
            <p:ph idx="1"/>
          </p:nvPr>
        </p:nvSpPr>
        <p:spPr/>
        <p:txBody>
          <a:bodyPr>
            <a:normAutofit/>
          </a:bodyPr>
          <a:lstStyle/>
          <a:p>
            <a:pPr marL="0" indent="0">
              <a:buNone/>
            </a:pPr>
            <a:r>
              <a:rPr lang="zh-CN" altLang="en-US" dirty="0"/>
              <a:t>一、</a:t>
            </a:r>
            <a:r>
              <a:rPr lang="zh-CN" altLang="en-US" dirty="0" smtClean="0"/>
              <a:t>北斗系统的前身</a:t>
            </a:r>
            <a:endParaRPr lang="zh-CN" altLang="en-US" dirty="0"/>
          </a:p>
          <a:p>
            <a:pPr marL="0" indent="0">
              <a:buNone/>
            </a:pPr>
            <a:r>
              <a:rPr lang="zh-CN" altLang="en-US" dirty="0"/>
              <a:t>二、北斗</a:t>
            </a:r>
            <a:r>
              <a:rPr lang="en-US" altLang="zh-CN" dirty="0"/>
              <a:t>1</a:t>
            </a:r>
            <a:r>
              <a:rPr lang="zh-CN" altLang="en-US" dirty="0" smtClean="0"/>
              <a:t>号发展</a:t>
            </a:r>
            <a:r>
              <a:rPr lang="zh-CN" altLang="en-US" dirty="0"/>
              <a:t>简史</a:t>
            </a:r>
          </a:p>
          <a:p>
            <a:pPr marL="0" indent="0">
              <a:buNone/>
            </a:pPr>
            <a:r>
              <a:rPr lang="zh-CN" altLang="en-US" dirty="0" smtClean="0"/>
              <a:t>三、</a:t>
            </a:r>
            <a:r>
              <a:rPr lang="zh-CN" altLang="en-US" dirty="0"/>
              <a:t>双星定位</a:t>
            </a:r>
            <a:r>
              <a:rPr lang="zh-CN" altLang="en-US" dirty="0" smtClean="0"/>
              <a:t>通信系统原理</a:t>
            </a:r>
            <a:endParaRPr lang="en-US" altLang="zh-CN" dirty="0" smtClean="0"/>
          </a:p>
          <a:p>
            <a:pPr marL="0" indent="0">
              <a:buNone/>
            </a:pPr>
            <a:r>
              <a:rPr lang="zh-CN" altLang="en-US" dirty="0" smtClean="0"/>
              <a:t>四、双星定位通信系统的误差分析</a:t>
            </a:r>
            <a:endParaRPr lang="en-US" altLang="zh-CN" dirty="0" smtClean="0"/>
          </a:p>
          <a:p>
            <a:pPr marL="0" indent="0">
              <a:buNone/>
            </a:pPr>
            <a:r>
              <a:rPr lang="zh-CN" altLang="en-US" dirty="0"/>
              <a:t>五</a:t>
            </a:r>
            <a:r>
              <a:rPr lang="zh-CN" altLang="en-US" dirty="0" smtClean="0"/>
              <a:t>、</a:t>
            </a:r>
            <a:r>
              <a:rPr lang="zh-CN" altLang="en-US" dirty="0"/>
              <a:t>北斗</a:t>
            </a:r>
            <a:r>
              <a:rPr lang="en-US" altLang="zh-CN" dirty="0"/>
              <a:t>2</a:t>
            </a:r>
            <a:r>
              <a:rPr lang="zh-CN" altLang="en-US" dirty="0" smtClean="0"/>
              <a:t>号简介</a:t>
            </a:r>
            <a:endParaRPr lang="zh-CN" altLang="en-US" dirty="0"/>
          </a:p>
          <a:p>
            <a:pPr marL="0" indent="0">
              <a:buNone/>
            </a:pPr>
            <a:endParaRPr lang="zh-CN" altLang="en-US" dirty="0"/>
          </a:p>
        </p:txBody>
      </p:sp>
    </p:spTree>
    <p:extLst>
      <p:ext uri="{BB962C8B-B14F-4D97-AF65-F5344CB8AC3E}">
        <p14:creationId xmlns:p14="http://schemas.microsoft.com/office/powerpoint/2010/main" val="2558083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 </a:t>
            </a:r>
            <a:r>
              <a:rPr lang="zh-CN" altLang="en-US" dirty="0" smtClean="0"/>
              <a:t>北斗</a:t>
            </a:r>
            <a:r>
              <a:rPr lang="en-US" altLang="zh-CN" dirty="0" smtClean="0"/>
              <a:t>1</a:t>
            </a:r>
            <a:r>
              <a:rPr lang="zh-CN" altLang="en-US" dirty="0" smtClean="0"/>
              <a:t>号的用途</a:t>
            </a:r>
            <a:endParaRPr lang="zh-CN" altLang="en-US" dirty="0"/>
          </a:p>
        </p:txBody>
      </p:sp>
      <p:sp>
        <p:nvSpPr>
          <p:cNvPr id="3" name="内容占位符 2"/>
          <p:cNvSpPr>
            <a:spLocks noGrp="1"/>
          </p:cNvSpPr>
          <p:nvPr>
            <p:ph idx="1"/>
          </p:nvPr>
        </p:nvSpPr>
        <p:spPr/>
        <p:txBody>
          <a:bodyPr>
            <a:normAutofit fontScale="85000" lnSpcReduction="10000"/>
          </a:bodyPr>
          <a:lstStyle/>
          <a:p>
            <a:pPr marL="0" indent="0">
              <a:buNone/>
            </a:pPr>
            <a:r>
              <a:rPr lang="zh-CN" altLang="en-US" dirty="0" smtClean="0">
                <a:solidFill>
                  <a:schemeClr val="tx1"/>
                </a:solidFill>
              </a:rPr>
              <a:t>      目前，作为定位、授时和通信三大功能集一身的北斗</a:t>
            </a:r>
            <a:r>
              <a:rPr lang="en-US" altLang="zh-CN" dirty="0" smtClean="0">
                <a:solidFill>
                  <a:schemeClr val="tx1"/>
                </a:solidFill>
              </a:rPr>
              <a:t>1</a:t>
            </a:r>
            <a:r>
              <a:rPr lang="zh-CN" altLang="en-US" dirty="0" smtClean="0">
                <a:solidFill>
                  <a:schemeClr val="tx1"/>
                </a:solidFill>
              </a:rPr>
              <a:t>号导航系统主要用于：</a:t>
            </a:r>
            <a:endParaRPr lang="en-US" altLang="zh-CN" dirty="0" smtClean="0">
              <a:solidFill>
                <a:schemeClr val="tx1"/>
              </a:solidFill>
            </a:endParaRPr>
          </a:p>
          <a:p>
            <a:pPr marL="857250" lvl="1" indent="-457200"/>
            <a:r>
              <a:rPr lang="zh-CN" altLang="en-US" dirty="0" smtClean="0">
                <a:solidFill>
                  <a:srgbClr val="000099"/>
                </a:solidFill>
              </a:rPr>
              <a:t>民用：</a:t>
            </a:r>
            <a:r>
              <a:rPr lang="zh-CN" altLang="en-US" dirty="0" smtClean="0"/>
              <a:t>车辆导航监控、应急抢险救灾、野外无人值守监测站、海上渔船监控与应急通信、指挥监控系统</a:t>
            </a:r>
            <a:endParaRPr lang="en-US" altLang="zh-CN" dirty="0" smtClean="0"/>
          </a:p>
          <a:p>
            <a:pPr marL="857250" lvl="1" indent="-457200"/>
            <a:r>
              <a:rPr lang="zh-CN" altLang="en-US" dirty="0" smtClean="0">
                <a:solidFill>
                  <a:srgbClr val="000099"/>
                </a:solidFill>
              </a:rPr>
              <a:t>军用：</a:t>
            </a:r>
            <a:r>
              <a:rPr lang="zh-CN" altLang="en-US" dirty="0" smtClean="0">
                <a:solidFill>
                  <a:schemeClr val="tx1"/>
                </a:solidFill>
              </a:rPr>
              <a:t>作战指挥调度、位置协同等，</a:t>
            </a:r>
            <a:r>
              <a:rPr lang="zh-CN" altLang="en-US" dirty="0"/>
              <a:t>飞机、导弹、水面舰艇和潜艇的定位导航；弹道导弹机动发射车、自行火炮与多管火箭发射车等武器载体发射位置的快速</a:t>
            </a:r>
            <a:r>
              <a:rPr lang="zh-CN" altLang="en-US" dirty="0" smtClean="0"/>
              <a:t>定位；</a:t>
            </a:r>
            <a:r>
              <a:rPr lang="zh-CN" altLang="en-US" dirty="0"/>
              <a:t>人员搜救、水上排雷定位等</a:t>
            </a:r>
            <a:r>
              <a:rPr lang="zh-CN" altLang="en-US" dirty="0" smtClean="0"/>
              <a:t>。</a:t>
            </a:r>
            <a:endParaRPr lang="zh-CN" altLang="en-US" dirty="0">
              <a:solidFill>
                <a:schemeClr val="tx1"/>
              </a:solidFill>
            </a:endParaRPr>
          </a:p>
        </p:txBody>
      </p:sp>
    </p:spTree>
    <p:extLst>
      <p:ext uri="{BB962C8B-B14F-4D97-AF65-F5344CB8AC3E}">
        <p14:creationId xmlns:p14="http://schemas.microsoft.com/office/powerpoint/2010/main" val="38215617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smtClean="0"/>
              <a:t>三、双星定位系统原理</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030672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 </a:t>
            </a:r>
            <a:r>
              <a:rPr lang="zh-CN" altLang="en-US" dirty="0" smtClean="0"/>
              <a:t>系统构成</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5"/>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33012" y="1365250"/>
            <a:ext cx="9144000"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79520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body" idx="1"/>
          </p:nvPr>
        </p:nvSpPr>
        <p:spPr>
          <a:xfrm>
            <a:off x="381000" y="990600"/>
            <a:ext cx="8534400" cy="5410200"/>
          </a:xfrm>
        </p:spPr>
        <p:txBody>
          <a:bodyPr vert="horz" lIns="91440" tIns="45720" rIns="91440" bIns="45720" rtlCol="0">
            <a:normAutofit fontScale="92500" lnSpcReduction="20000"/>
          </a:bodyPr>
          <a:lstStyle/>
          <a:p>
            <a:pPr marL="0" indent="0">
              <a:lnSpc>
                <a:spcPct val="170000"/>
              </a:lnSpc>
              <a:buSzPct val="75000"/>
              <a:buNone/>
            </a:pPr>
            <a:r>
              <a:rPr lang="zh-CN" altLang="en-US" dirty="0" smtClean="0">
                <a:latin typeface="宋体" pitchFamily="2" charset="-122"/>
              </a:rPr>
              <a:t>（</a:t>
            </a:r>
            <a:r>
              <a:rPr lang="en-US" altLang="zh-CN" dirty="0" smtClean="0">
                <a:latin typeface="宋体" pitchFamily="2" charset="-122"/>
              </a:rPr>
              <a:t>1</a:t>
            </a:r>
            <a:r>
              <a:rPr lang="zh-CN" altLang="en-US" dirty="0">
                <a:latin typeface="宋体" pitchFamily="2" charset="-122"/>
              </a:rPr>
              <a:t>）导航通信卫星</a:t>
            </a:r>
          </a:p>
          <a:p>
            <a:pPr lvl="1">
              <a:lnSpc>
                <a:spcPct val="170000"/>
              </a:lnSpc>
              <a:buSzPct val="75000"/>
            </a:pPr>
            <a:r>
              <a:rPr lang="zh-CN" altLang="en-US" dirty="0" smtClean="0">
                <a:solidFill>
                  <a:schemeClr val="tx1"/>
                </a:solidFill>
                <a:latin typeface="宋体" pitchFamily="2" charset="-122"/>
              </a:rPr>
              <a:t>离</a:t>
            </a:r>
            <a:r>
              <a:rPr lang="zh-CN" altLang="en-US" dirty="0">
                <a:solidFill>
                  <a:schemeClr val="tx1"/>
                </a:solidFill>
                <a:latin typeface="宋体" pitchFamily="2" charset="-122"/>
              </a:rPr>
              <a:t>地约</a:t>
            </a:r>
            <a:r>
              <a:rPr lang="en-US" altLang="zh-CN" dirty="0">
                <a:solidFill>
                  <a:schemeClr val="tx1"/>
                </a:solidFill>
                <a:latin typeface="宋体" pitchFamily="2" charset="-122"/>
              </a:rPr>
              <a:t>36000km </a:t>
            </a:r>
            <a:r>
              <a:rPr lang="zh-CN" altLang="en-US" dirty="0">
                <a:solidFill>
                  <a:schemeClr val="tx1"/>
                </a:solidFill>
                <a:latin typeface="宋体" pitchFamily="2" charset="-122"/>
              </a:rPr>
              <a:t>高的地球</a:t>
            </a:r>
            <a:r>
              <a:rPr lang="zh-CN" altLang="en-US" dirty="0" smtClean="0">
                <a:solidFill>
                  <a:schemeClr val="tx1"/>
                </a:solidFill>
                <a:latin typeface="宋体" pitchFamily="2" charset="-122"/>
              </a:rPr>
              <a:t>静止卫星，分别</a:t>
            </a:r>
            <a:r>
              <a:rPr lang="zh-CN" altLang="en-US" dirty="0">
                <a:solidFill>
                  <a:schemeClr val="tx1"/>
                </a:solidFill>
                <a:latin typeface="宋体" pitchFamily="2" charset="-122"/>
              </a:rPr>
              <a:t>定点在东经</a:t>
            </a:r>
            <a:r>
              <a:rPr lang="en-US" altLang="zh-CN" dirty="0">
                <a:solidFill>
                  <a:schemeClr val="tx1"/>
                </a:solidFill>
                <a:latin typeface="宋体" pitchFamily="2" charset="-122"/>
              </a:rPr>
              <a:t>80°</a:t>
            </a:r>
            <a:r>
              <a:rPr lang="zh-CN" altLang="en-US" dirty="0">
                <a:solidFill>
                  <a:schemeClr val="tx1"/>
                </a:solidFill>
                <a:latin typeface="宋体" pitchFamily="2" charset="-122"/>
              </a:rPr>
              <a:t>、东经</a:t>
            </a:r>
            <a:r>
              <a:rPr lang="en-US" altLang="zh-CN" dirty="0">
                <a:solidFill>
                  <a:schemeClr val="tx1"/>
                </a:solidFill>
                <a:latin typeface="宋体" pitchFamily="2" charset="-122"/>
              </a:rPr>
              <a:t>140°</a:t>
            </a:r>
            <a:r>
              <a:rPr lang="zh-CN" altLang="en-US" dirty="0">
                <a:solidFill>
                  <a:schemeClr val="tx1"/>
                </a:solidFill>
                <a:latin typeface="宋体" pitchFamily="2" charset="-122"/>
              </a:rPr>
              <a:t>上空 </a:t>
            </a:r>
            <a:r>
              <a:rPr lang="en-US" altLang="zh-CN" dirty="0">
                <a:solidFill>
                  <a:schemeClr val="tx1"/>
                </a:solidFill>
                <a:latin typeface="宋体" pitchFamily="2" charset="-122"/>
              </a:rPr>
              <a:t>,</a:t>
            </a:r>
            <a:r>
              <a:rPr lang="zh-CN" altLang="en-US" dirty="0">
                <a:solidFill>
                  <a:schemeClr val="tx1"/>
                </a:solidFill>
                <a:latin typeface="宋体" pitchFamily="2" charset="-122"/>
              </a:rPr>
              <a:t>另一颗在轨备份卫星定点在东经 </a:t>
            </a:r>
            <a:r>
              <a:rPr lang="en-US" altLang="zh-CN" dirty="0">
                <a:solidFill>
                  <a:schemeClr val="tx1"/>
                </a:solidFill>
                <a:latin typeface="宋体" pitchFamily="2" charset="-122"/>
              </a:rPr>
              <a:t>110.5°</a:t>
            </a:r>
            <a:r>
              <a:rPr lang="zh-CN" altLang="en-US" dirty="0">
                <a:solidFill>
                  <a:schemeClr val="tx1"/>
                </a:solidFill>
                <a:latin typeface="宋体" pitchFamily="2" charset="-122"/>
              </a:rPr>
              <a:t>上空</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pPr>
            <a:r>
              <a:rPr lang="zh-CN" altLang="en-US" dirty="0" smtClean="0">
                <a:solidFill>
                  <a:schemeClr val="tx1"/>
                </a:solidFill>
                <a:latin typeface="宋体" pitchFamily="2" charset="-122"/>
              </a:rPr>
              <a:t>两</a:t>
            </a:r>
            <a:r>
              <a:rPr lang="zh-CN" altLang="en-US" dirty="0">
                <a:solidFill>
                  <a:schemeClr val="tx1"/>
                </a:solidFill>
                <a:latin typeface="宋体" pitchFamily="2" charset="-122"/>
              </a:rPr>
              <a:t>套转发器，一套构成地面中心到用户的通信链，另一套构成由用户到地面中心的通信链</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pPr>
            <a:r>
              <a:rPr lang="zh-CN" altLang="en-US" dirty="0" smtClean="0">
                <a:solidFill>
                  <a:schemeClr val="tx1"/>
                </a:solidFill>
                <a:latin typeface="宋体" pitchFamily="2" charset="-122"/>
              </a:rPr>
              <a:t>卫星</a:t>
            </a:r>
            <a:r>
              <a:rPr lang="zh-CN" altLang="en-US" dirty="0">
                <a:solidFill>
                  <a:schemeClr val="tx1"/>
                </a:solidFill>
                <a:latin typeface="宋体" pitchFamily="2" charset="-122"/>
              </a:rPr>
              <a:t>波束覆盖我国领土和周边地区，主要满足国内导航通信需要。</a:t>
            </a:r>
          </a:p>
        </p:txBody>
      </p:sp>
    </p:spTree>
    <p:extLst>
      <p:ext uri="{BB962C8B-B14F-4D97-AF65-F5344CB8AC3E}">
        <p14:creationId xmlns:p14="http://schemas.microsoft.com/office/powerpoint/2010/main" val="18156510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9144000" cy="456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30" name="Rectangle 6"/>
          <p:cNvSpPr>
            <a:spLocks noChangeArrowheads="1"/>
          </p:cNvSpPr>
          <p:nvPr/>
        </p:nvSpPr>
        <p:spPr bwMode="auto">
          <a:xfrm>
            <a:off x="2286000" y="5562600"/>
            <a:ext cx="5060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FF0000"/>
                </a:solidFill>
              </a:rPr>
              <a:t>双静止卫星定位通信系统的通信链路</a:t>
            </a:r>
          </a:p>
        </p:txBody>
      </p:sp>
    </p:spTree>
    <p:extLst>
      <p:ext uri="{BB962C8B-B14F-4D97-AF65-F5344CB8AC3E}">
        <p14:creationId xmlns:p14="http://schemas.microsoft.com/office/powerpoint/2010/main" val="33098430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body" idx="1"/>
          </p:nvPr>
        </p:nvSpPr>
        <p:spPr>
          <a:xfrm>
            <a:off x="381000" y="990600"/>
            <a:ext cx="8534400" cy="5410200"/>
          </a:xfrm>
        </p:spPr>
        <p:txBody>
          <a:bodyPr vert="horz" lIns="91440" tIns="45720" rIns="91440" bIns="45720" rtlCol="0">
            <a:normAutofit fontScale="77500" lnSpcReduction="20000"/>
          </a:bodyPr>
          <a:lstStyle/>
          <a:p>
            <a:pPr marL="0" indent="0">
              <a:lnSpc>
                <a:spcPct val="170000"/>
              </a:lnSpc>
              <a:buSzPct val="75000"/>
              <a:buNone/>
            </a:pPr>
            <a:r>
              <a:rPr lang="zh-CN" altLang="en-US" dirty="0" smtClean="0">
                <a:latin typeface="宋体" pitchFamily="2" charset="-122"/>
              </a:rPr>
              <a:t>（</a:t>
            </a:r>
            <a:r>
              <a:rPr lang="en-US" altLang="zh-CN" dirty="0" smtClean="0">
                <a:latin typeface="宋体" pitchFamily="2" charset="-122"/>
              </a:rPr>
              <a:t>2</a:t>
            </a:r>
            <a:r>
              <a:rPr lang="en-US" altLang="zh-CN" dirty="0">
                <a:latin typeface="宋体" pitchFamily="2" charset="-122"/>
              </a:rPr>
              <a:t>) </a:t>
            </a:r>
            <a:r>
              <a:rPr lang="zh-CN" altLang="en-US" dirty="0">
                <a:latin typeface="宋体" pitchFamily="2" charset="-122"/>
              </a:rPr>
              <a:t>地面测控</a:t>
            </a:r>
            <a:r>
              <a:rPr lang="zh-CN" altLang="en-US" dirty="0" smtClean="0">
                <a:latin typeface="宋体" pitchFamily="2" charset="-122"/>
              </a:rPr>
              <a:t>网</a:t>
            </a:r>
            <a:endParaRPr lang="en-US" altLang="zh-CN" dirty="0">
              <a:latin typeface="宋体" pitchFamily="2" charset="-122"/>
            </a:endParaRPr>
          </a:p>
          <a:p>
            <a:pPr>
              <a:lnSpc>
                <a:spcPct val="170000"/>
              </a:lnSpc>
              <a:buSzPct val="75000"/>
              <a:buFont typeface="Wingdings" pitchFamily="2" charset="2"/>
              <a:buChar char="Ø"/>
            </a:pPr>
            <a:r>
              <a:rPr lang="zh-CN" altLang="en-US" dirty="0" smtClean="0">
                <a:solidFill>
                  <a:schemeClr val="tx1"/>
                </a:solidFill>
                <a:latin typeface="宋体" pitchFamily="2" charset="-122"/>
              </a:rPr>
              <a:t>主要包含：主控站、</a:t>
            </a:r>
            <a:r>
              <a:rPr lang="zh-CN" altLang="en-US" dirty="0">
                <a:solidFill>
                  <a:schemeClr val="tx1"/>
                </a:solidFill>
                <a:latin typeface="宋体" pitchFamily="2" charset="-122"/>
              </a:rPr>
              <a:t>测轨站、气压测高站和校准站。</a:t>
            </a:r>
          </a:p>
          <a:p>
            <a:pPr>
              <a:lnSpc>
                <a:spcPct val="170000"/>
              </a:lnSpc>
              <a:buSzPct val="75000"/>
              <a:buFont typeface="Wingdings" pitchFamily="2" charset="2"/>
              <a:buChar char="Ø"/>
            </a:pPr>
            <a:r>
              <a:rPr lang="zh-CN" altLang="en-US" dirty="0">
                <a:solidFill>
                  <a:schemeClr val="tx1"/>
                </a:solidFill>
                <a:latin typeface="宋体" pitchFamily="2" charset="-122"/>
              </a:rPr>
              <a:t>主控站设在北京，控制整个系统工作，主要任务有：</a:t>
            </a:r>
          </a:p>
          <a:p>
            <a:pPr lvl="1">
              <a:lnSpc>
                <a:spcPct val="170000"/>
              </a:lnSpc>
              <a:buSzPct val="75000"/>
              <a:buFont typeface="Wingdings" pitchFamily="2" charset="2"/>
              <a:buChar char="Ø"/>
            </a:pPr>
            <a:r>
              <a:rPr lang="zh-CN" altLang="en-US" dirty="0">
                <a:solidFill>
                  <a:schemeClr val="tx1"/>
                </a:solidFill>
                <a:latin typeface="宋体" pitchFamily="2" charset="-122"/>
              </a:rPr>
              <a:t>接收卫星发射的遥测信号；向卫星发送遥控指令，控制卫星的运行、姿态和工作。</a:t>
            </a:r>
          </a:p>
          <a:p>
            <a:pPr lvl="1">
              <a:lnSpc>
                <a:spcPct val="170000"/>
              </a:lnSpc>
              <a:buSzPct val="75000"/>
              <a:buFont typeface="Wingdings" pitchFamily="2" charset="2"/>
              <a:buChar char="Ø"/>
            </a:pPr>
            <a:r>
              <a:rPr lang="zh-CN" altLang="en-US" dirty="0">
                <a:solidFill>
                  <a:schemeClr val="tx1"/>
                </a:solidFill>
                <a:latin typeface="宋体" pitchFamily="2" charset="-122"/>
              </a:rPr>
              <a:t>控制各测轨站的工作，收集它们的测量数据，对卫星进行测轨、定位，结合卫星的动力学、运动学模型，制作卫星星历。</a:t>
            </a:r>
          </a:p>
          <a:p>
            <a:pPr lvl="1">
              <a:lnSpc>
                <a:spcPct val="170000"/>
              </a:lnSpc>
              <a:buSzPct val="75000"/>
              <a:buFont typeface="Wingdings" pitchFamily="2" charset="2"/>
              <a:buChar char="Ø"/>
            </a:pPr>
            <a:r>
              <a:rPr lang="zh-CN" altLang="en-US" dirty="0">
                <a:solidFill>
                  <a:schemeClr val="tx1"/>
                </a:solidFill>
                <a:latin typeface="宋体" pitchFamily="2" charset="-122"/>
              </a:rPr>
              <a:t>实现中心与用户间的双向通信，并测量电波在中心、卫星、用户间往返的传播时间</a:t>
            </a:r>
            <a:r>
              <a:rPr lang="en-US" altLang="zh-CN" dirty="0">
                <a:solidFill>
                  <a:schemeClr val="tx1"/>
                </a:solidFill>
                <a:latin typeface="宋体" pitchFamily="2" charset="-122"/>
              </a:rPr>
              <a:t>(</a:t>
            </a:r>
            <a:r>
              <a:rPr lang="zh-CN" altLang="en-US" dirty="0">
                <a:solidFill>
                  <a:schemeClr val="tx1"/>
                </a:solidFill>
                <a:latin typeface="宋体" pitchFamily="2" charset="-122"/>
              </a:rPr>
              <a:t>或距离</a:t>
            </a:r>
            <a:r>
              <a:rPr lang="en-US" altLang="zh-CN" dirty="0">
                <a:solidFill>
                  <a:schemeClr val="tx1"/>
                </a:solidFill>
                <a:latin typeface="宋体" pitchFamily="2" charset="-122"/>
              </a:rPr>
              <a:t>)</a:t>
            </a:r>
            <a:r>
              <a:rPr lang="zh-CN" altLang="en-US" dirty="0">
                <a:solidFill>
                  <a:schemeClr val="tx1"/>
                </a:solidFill>
                <a:latin typeface="宋体" pitchFamily="2" charset="-122"/>
              </a:rPr>
              <a:t>。</a:t>
            </a:r>
          </a:p>
        </p:txBody>
      </p:sp>
    </p:spTree>
    <p:extLst>
      <p:ext uri="{BB962C8B-B14F-4D97-AF65-F5344CB8AC3E}">
        <p14:creationId xmlns:p14="http://schemas.microsoft.com/office/powerpoint/2010/main" val="3341018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body" idx="1"/>
          </p:nvPr>
        </p:nvSpPr>
        <p:spPr>
          <a:xfrm>
            <a:off x="381000" y="990600"/>
            <a:ext cx="8534400" cy="5410200"/>
          </a:xfrm>
        </p:spPr>
        <p:txBody>
          <a:bodyPr vert="horz" lIns="91440" tIns="45720" rIns="91440" bIns="45720" rtlCol="0">
            <a:normAutofit fontScale="77500" lnSpcReduction="20000"/>
          </a:bodyPr>
          <a:lstStyle/>
          <a:p>
            <a:pPr marL="0" indent="0">
              <a:lnSpc>
                <a:spcPct val="170000"/>
              </a:lnSpc>
              <a:buSzPct val="75000"/>
              <a:buNone/>
            </a:pPr>
            <a:r>
              <a:rPr lang="zh-CN" altLang="en-US" dirty="0" smtClean="0">
                <a:latin typeface="宋体" pitchFamily="2" charset="-122"/>
              </a:rPr>
              <a:t>（</a:t>
            </a:r>
            <a:r>
              <a:rPr lang="en-US" altLang="zh-CN" dirty="0" smtClean="0">
                <a:latin typeface="宋体" pitchFamily="2" charset="-122"/>
              </a:rPr>
              <a:t>2</a:t>
            </a:r>
            <a:r>
              <a:rPr lang="en-US" altLang="zh-CN" dirty="0">
                <a:latin typeface="宋体" pitchFamily="2" charset="-122"/>
              </a:rPr>
              <a:t>) </a:t>
            </a:r>
            <a:r>
              <a:rPr lang="zh-CN" altLang="en-US" dirty="0">
                <a:latin typeface="宋体" pitchFamily="2" charset="-122"/>
              </a:rPr>
              <a:t>地面测控</a:t>
            </a:r>
            <a:r>
              <a:rPr lang="zh-CN" altLang="en-US" dirty="0" smtClean="0">
                <a:latin typeface="宋体" pitchFamily="2" charset="-122"/>
              </a:rPr>
              <a:t>网</a:t>
            </a:r>
            <a:r>
              <a:rPr lang="en-US" altLang="zh-CN" dirty="0" smtClean="0">
                <a:latin typeface="宋体" pitchFamily="2" charset="-122"/>
              </a:rPr>
              <a:t>—</a:t>
            </a:r>
            <a:r>
              <a:rPr lang="zh-CN" altLang="en-US" dirty="0" smtClean="0">
                <a:latin typeface="宋体" pitchFamily="2" charset="-122"/>
              </a:rPr>
              <a:t>主控站</a:t>
            </a:r>
            <a:endParaRPr lang="en-US" altLang="zh-CN" dirty="0">
              <a:latin typeface="宋体" pitchFamily="2" charset="-122"/>
            </a:endParaRPr>
          </a:p>
          <a:p>
            <a:pPr>
              <a:lnSpc>
                <a:spcPct val="170000"/>
              </a:lnSpc>
              <a:buSzPct val="75000"/>
              <a:buFont typeface="Wingdings" pitchFamily="2" charset="2"/>
              <a:buChar char="Ø"/>
            </a:pPr>
            <a:r>
              <a:rPr lang="zh-CN" altLang="en-US" dirty="0">
                <a:solidFill>
                  <a:schemeClr val="tx1"/>
                </a:solidFill>
                <a:latin typeface="宋体" pitchFamily="2" charset="-122"/>
              </a:rPr>
              <a:t>主控站利用测得的主控站、卫星与用户间电波往返的传播时间、气压高度数据、误差校正数据和卫星星历数据，结合存储在计算中心的系统覆盖区数字地图，对用户进行精确定位。</a:t>
            </a:r>
          </a:p>
          <a:p>
            <a:pPr>
              <a:lnSpc>
                <a:spcPct val="170000"/>
              </a:lnSpc>
              <a:buSzPct val="75000"/>
              <a:buFont typeface="Wingdings" pitchFamily="2" charset="2"/>
              <a:buChar char="Ø"/>
            </a:pPr>
            <a:r>
              <a:rPr lang="zh-CN" altLang="en-US" dirty="0">
                <a:solidFill>
                  <a:schemeClr val="tx1"/>
                </a:solidFill>
                <a:latin typeface="宋体" pitchFamily="2" charset="-122"/>
              </a:rPr>
              <a:t>系统中各用户通过与主控站的通信，间接地实现用户与用户之间的通信。由于主控站集中了系统中全部用户的位置、航迹等信息，可方便地实现对覆盖区内的用户进行识别、监视和控制。</a:t>
            </a:r>
          </a:p>
        </p:txBody>
      </p:sp>
    </p:spTree>
    <p:extLst>
      <p:ext uri="{BB962C8B-B14F-4D97-AF65-F5344CB8AC3E}">
        <p14:creationId xmlns:p14="http://schemas.microsoft.com/office/powerpoint/2010/main" val="40961123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body" idx="1"/>
          </p:nvPr>
        </p:nvSpPr>
        <p:spPr>
          <a:xfrm>
            <a:off x="286072" y="404664"/>
            <a:ext cx="8534400" cy="6192688"/>
          </a:xfrm>
        </p:spPr>
        <p:txBody>
          <a:bodyPr vert="horz" lIns="91440" tIns="45720" rIns="91440" bIns="45720" rtlCol="0">
            <a:noAutofit/>
          </a:bodyPr>
          <a:lstStyle/>
          <a:p>
            <a:pPr marL="0" indent="0">
              <a:lnSpc>
                <a:spcPct val="170000"/>
              </a:lnSpc>
              <a:buSzPct val="75000"/>
              <a:buNone/>
            </a:pPr>
            <a:r>
              <a:rPr lang="zh-CN" altLang="en-US" sz="2000" dirty="0" smtClean="0">
                <a:latin typeface="宋体" pitchFamily="2" charset="-122"/>
              </a:rPr>
              <a:t>测轨站</a:t>
            </a:r>
            <a:r>
              <a:rPr lang="en-US" altLang="zh-CN" sz="2000" dirty="0" smtClean="0">
                <a:latin typeface="宋体" pitchFamily="2" charset="-122"/>
              </a:rPr>
              <a:t> </a:t>
            </a:r>
            <a:endParaRPr lang="en-US" altLang="zh-CN" sz="2000" dirty="0">
              <a:latin typeface="宋体" pitchFamily="2" charset="-122"/>
            </a:endParaRPr>
          </a:p>
          <a:p>
            <a:pPr lvl="1">
              <a:lnSpc>
                <a:spcPct val="170000"/>
              </a:lnSpc>
              <a:buSzPct val="75000"/>
            </a:pPr>
            <a:r>
              <a:rPr lang="zh-CN" altLang="en-US" sz="1600" dirty="0" smtClean="0">
                <a:solidFill>
                  <a:schemeClr val="tx1"/>
                </a:solidFill>
                <a:latin typeface="宋体" pitchFamily="2" charset="-122"/>
              </a:rPr>
              <a:t>一般设置</a:t>
            </a:r>
            <a:r>
              <a:rPr lang="zh-CN" altLang="en-US" sz="1600" dirty="0">
                <a:solidFill>
                  <a:schemeClr val="tx1"/>
                </a:solidFill>
                <a:latin typeface="宋体" pitchFamily="2" charset="-122"/>
              </a:rPr>
              <a:t>三个或三个以上的测轨站</a:t>
            </a:r>
            <a:r>
              <a:rPr lang="en-US" altLang="zh-CN" sz="1600" dirty="0">
                <a:solidFill>
                  <a:schemeClr val="tx1"/>
                </a:solidFill>
                <a:latin typeface="宋体" pitchFamily="2" charset="-122"/>
              </a:rPr>
              <a:t>,</a:t>
            </a:r>
            <a:r>
              <a:rPr lang="zh-CN" altLang="en-US" sz="1600" dirty="0">
                <a:solidFill>
                  <a:schemeClr val="tx1"/>
                </a:solidFill>
                <a:latin typeface="宋体" pitchFamily="2" charset="-122"/>
              </a:rPr>
              <a:t>各测轨站之间应尽可能地拉开距离</a:t>
            </a:r>
            <a:r>
              <a:rPr lang="en-US" altLang="zh-CN" sz="1600" dirty="0">
                <a:solidFill>
                  <a:schemeClr val="tx1"/>
                </a:solidFill>
                <a:latin typeface="宋体" pitchFamily="2" charset="-122"/>
              </a:rPr>
              <a:t>,</a:t>
            </a:r>
            <a:r>
              <a:rPr lang="zh-CN" altLang="en-US" sz="1600" dirty="0">
                <a:solidFill>
                  <a:schemeClr val="tx1"/>
                </a:solidFill>
                <a:latin typeface="宋体" pitchFamily="2" charset="-122"/>
              </a:rPr>
              <a:t>以得到较好的几何精度系数。三个测轨站分别设在</a:t>
            </a:r>
            <a:r>
              <a:rPr lang="zh-CN" altLang="en-US" sz="1600" dirty="0">
                <a:latin typeface="宋体" pitchFamily="2" charset="-122"/>
              </a:rPr>
              <a:t>佳木斯、喀什和湛江</a:t>
            </a:r>
            <a:r>
              <a:rPr lang="zh-CN" altLang="en-US" sz="1600" dirty="0">
                <a:solidFill>
                  <a:schemeClr val="tx1"/>
                </a:solidFill>
                <a:latin typeface="宋体" pitchFamily="2" charset="-122"/>
              </a:rPr>
              <a:t>。各测轨站将测量数据通过卫星发送至主控站， 由主控站进行卫星位置的解算</a:t>
            </a:r>
            <a:r>
              <a:rPr lang="zh-CN" altLang="en-US" sz="1600" dirty="0" smtClean="0">
                <a:solidFill>
                  <a:schemeClr val="tx1"/>
                </a:solidFill>
                <a:latin typeface="宋体" pitchFamily="2" charset="-122"/>
              </a:rPr>
              <a:t>。</a:t>
            </a:r>
            <a:endParaRPr lang="en-US" altLang="zh-CN" sz="1600" dirty="0" smtClean="0">
              <a:solidFill>
                <a:schemeClr val="tx1"/>
              </a:solidFill>
              <a:latin typeface="宋体" pitchFamily="2" charset="-122"/>
            </a:endParaRPr>
          </a:p>
          <a:p>
            <a:pPr marL="0" indent="0">
              <a:lnSpc>
                <a:spcPct val="170000"/>
              </a:lnSpc>
              <a:buSzPct val="75000"/>
              <a:buNone/>
            </a:pPr>
            <a:r>
              <a:rPr lang="zh-CN" altLang="en-US" sz="2000" dirty="0">
                <a:latin typeface="宋体" pitchFamily="2" charset="-122"/>
              </a:rPr>
              <a:t>校准</a:t>
            </a:r>
            <a:r>
              <a:rPr lang="zh-CN" altLang="en-US" sz="2000" dirty="0" smtClean="0">
                <a:latin typeface="宋体" pitchFamily="2" charset="-122"/>
              </a:rPr>
              <a:t>站</a:t>
            </a:r>
            <a:endParaRPr lang="en-US" altLang="zh-CN" sz="2000" dirty="0" smtClean="0">
              <a:latin typeface="宋体" pitchFamily="2" charset="-122"/>
            </a:endParaRPr>
          </a:p>
          <a:p>
            <a:pPr lvl="1">
              <a:lnSpc>
                <a:spcPct val="170000"/>
              </a:lnSpc>
              <a:buSzPct val="75000"/>
            </a:pPr>
            <a:r>
              <a:rPr lang="zh-CN" altLang="en-US" sz="1600" dirty="0" smtClean="0">
                <a:solidFill>
                  <a:schemeClr val="tx1"/>
                </a:solidFill>
                <a:latin typeface="宋体" pitchFamily="2" charset="-122"/>
              </a:rPr>
              <a:t>亦</a:t>
            </a:r>
            <a:r>
              <a:rPr lang="zh-CN" altLang="en-US" sz="1600" dirty="0">
                <a:solidFill>
                  <a:schemeClr val="tx1"/>
                </a:solidFill>
                <a:latin typeface="宋体" pitchFamily="2" charset="-122"/>
              </a:rPr>
              <a:t>分布在系统覆盖区内，其位置坐标应准确已知。校准站的设备及其工作方式与用户机及其工作方式完全相同。由主控站对其进行定位，将主控站解算出的校准站的位置坐标与校准站的实际位置坐标相减，求得差值，由此差值形成用户定位修正值。一个校准站的修正值一般可用来作为其周围</a:t>
            </a:r>
            <a:r>
              <a:rPr lang="en-US" altLang="zh-CN" sz="1600" dirty="0">
                <a:solidFill>
                  <a:schemeClr val="tx1"/>
                </a:solidFill>
                <a:latin typeface="宋体" pitchFamily="2" charset="-122"/>
              </a:rPr>
              <a:t>100</a:t>
            </a:r>
            <a:r>
              <a:rPr lang="zh-CN" altLang="en-US" sz="1600" dirty="0">
                <a:solidFill>
                  <a:schemeClr val="tx1"/>
                </a:solidFill>
                <a:latin typeface="宋体" pitchFamily="2" charset="-122"/>
              </a:rPr>
              <a:t>～</a:t>
            </a:r>
            <a:r>
              <a:rPr lang="en-US" altLang="zh-CN" sz="1600" dirty="0">
                <a:solidFill>
                  <a:schemeClr val="tx1"/>
                </a:solidFill>
                <a:latin typeface="宋体" pitchFamily="2" charset="-122"/>
              </a:rPr>
              <a:t>200km</a:t>
            </a:r>
            <a:r>
              <a:rPr lang="zh-CN" altLang="en-US" sz="1600" dirty="0">
                <a:solidFill>
                  <a:schemeClr val="tx1"/>
                </a:solidFill>
                <a:latin typeface="宋体" pitchFamily="2" charset="-122"/>
              </a:rPr>
              <a:t>区域内用户的定位修正值</a:t>
            </a:r>
            <a:r>
              <a:rPr lang="zh-CN" altLang="en-US" sz="1600" dirty="0" smtClean="0">
                <a:solidFill>
                  <a:schemeClr val="tx1"/>
                </a:solidFill>
                <a:latin typeface="宋体" pitchFamily="2" charset="-122"/>
              </a:rPr>
              <a:t>。</a:t>
            </a:r>
            <a:endParaRPr lang="en-US" altLang="zh-CN" sz="1600" dirty="0" smtClean="0">
              <a:solidFill>
                <a:schemeClr val="tx1"/>
              </a:solidFill>
              <a:latin typeface="宋体" pitchFamily="2" charset="-122"/>
            </a:endParaRPr>
          </a:p>
          <a:p>
            <a:pPr marL="0" indent="0">
              <a:lnSpc>
                <a:spcPct val="170000"/>
              </a:lnSpc>
              <a:buSzPct val="75000"/>
              <a:buNone/>
            </a:pPr>
            <a:r>
              <a:rPr lang="zh-CN" altLang="en-US" sz="2000" dirty="0">
                <a:latin typeface="宋体" pitchFamily="2" charset="-122"/>
              </a:rPr>
              <a:t>测高站</a:t>
            </a:r>
            <a:endParaRPr lang="en-US" altLang="zh-CN" sz="2000" dirty="0">
              <a:latin typeface="宋体" pitchFamily="2" charset="-122"/>
            </a:endParaRPr>
          </a:p>
          <a:p>
            <a:pPr lvl="1">
              <a:lnSpc>
                <a:spcPct val="170000"/>
              </a:lnSpc>
              <a:buSzPct val="75000"/>
            </a:pPr>
            <a:r>
              <a:rPr lang="zh-CN" altLang="en-US" sz="1600" dirty="0">
                <a:latin typeface="宋体" pitchFamily="2" charset="-122"/>
              </a:rPr>
              <a:t>测高站设置在系统覆盖区内，用气压式高度计测量测高站所在地区的海拔高度。通常一个测高站测得的数据粗略地代表其周围</a:t>
            </a:r>
            <a:r>
              <a:rPr lang="en-US" altLang="zh-CN" sz="1600" dirty="0">
                <a:latin typeface="宋体" pitchFamily="2" charset="-122"/>
              </a:rPr>
              <a:t>100</a:t>
            </a:r>
            <a:r>
              <a:rPr lang="zh-CN" altLang="en-US" sz="1600" dirty="0">
                <a:latin typeface="宋体" pitchFamily="2" charset="-122"/>
              </a:rPr>
              <a:t>～</a:t>
            </a:r>
            <a:r>
              <a:rPr lang="en-US" altLang="zh-CN" sz="1600" dirty="0">
                <a:latin typeface="宋体" pitchFamily="2" charset="-122"/>
              </a:rPr>
              <a:t>200km</a:t>
            </a:r>
            <a:r>
              <a:rPr lang="zh-CN" altLang="en-US" sz="1600" dirty="0">
                <a:latin typeface="宋体" pitchFamily="2" charset="-122"/>
              </a:rPr>
              <a:t>地区的海拔高度。</a:t>
            </a:r>
            <a:endParaRPr lang="en-US" altLang="zh-CN" sz="1600" dirty="0">
              <a:latin typeface="宋体" pitchFamily="2" charset="-122"/>
            </a:endParaRPr>
          </a:p>
          <a:p>
            <a:pPr marL="0" indent="0">
              <a:lnSpc>
                <a:spcPct val="170000"/>
              </a:lnSpc>
              <a:buSzPct val="75000"/>
              <a:buNone/>
            </a:pPr>
            <a:endParaRPr lang="zh-CN" altLang="en-US" sz="2000" dirty="0">
              <a:solidFill>
                <a:schemeClr val="tx1"/>
              </a:solidFill>
              <a:latin typeface="宋体" pitchFamily="2" charset="-122"/>
            </a:endParaRPr>
          </a:p>
          <a:p>
            <a:pPr marL="0" indent="0">
              <a:lnSpc>
                <a:spcPct val="170000"/>
              </a:lnSpc>
              <a:buSzPct val="75000"/>
              <a:buNone/>
            </a:pPr>
            <a:endParaRPr lang="zh-CN" altLang="en-US" sz="2000" dirty="0">
              <a:solidFill>
                <a:schemeClr val="tx1"/>
              </a:solidFill>
              <a:latin typeface="宋体" pitchFamily="2" charset="-122"/>
            </a:endParaRPr>
          </a:p>
        </p:txBody>
      </p:sp>
    </p:spTree>
    <p:extLst>
      <p:ext uri="{BB962C8B-B14F-4D97-AF65-F5344CB8AC3E}">
        <p14:creationId xmlns:p14="http://schemas.microsoft.com/office/powerpoint/2010/main" val="27790379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body" idx="1"/>
          </p:nvPr>
        </p:nvSpPr>
        <p:spPr>
          <a:xfrm>
            <a:off x="381000" y="44624"/>
            <a:ext cx="8534400" cy="6490320"/>
          </a:xfrm>
        </p:spPr>
        <p:txBody>
          <a:bodyPr vert="horz" lIns="91440" tIns="45720" rIns="91440" bIns="45720" rtlCol="0">
            <a:noAutofit/>
          </a:bodyPr>
          <a:lstStyle/>
          <a:p>
            <a:pPr marL="0" indent="0">
              <a:lnSpc>
                <a:spcPct val="170000"/>
              </a:lnSpc>
              <a:buSzPct val="75000"/>
              <a:buNone/>
            </a:pPr>
            <a:r>
              <a:rPr lang="zh-CN" altLang="en-US" sz="2400" dirty="0" smtClean="0">
                <a:latin typeface="宋体" pitchFamily="2" charset="-122"/>
              </a:rPr>
              <a:t>（</a:t>
            </a:r>
            <a:r>
              <a:rPr lang="en-US" altLang="zh-CN" sz="2400" dirty="0" smtClean="0">
                <a:latin typeface="宋体" pitchFamily="2" charset="-122"/>
              </a:rPr>
              <a:t>3</a:t>
            </a:r>
            <a:r>
              <a:rPr lang="en-US" altLang="zh-CN" sz="2400" dirty="0">
                <a:latin typeface="宋体" pitchFamily="2" charset="-122"/>
              </a:rPr>
              <a:t>)</a:t>
            </a:r>
            <a:r>
              <a:rPr lang="zh-CN" altLang="en-US" sz="2400" dirty="0">
                <a:latin typeface="宋体" pitchFamily="2" charset="-122"/>
              </a:rPr>
              <a:t>用户</a:t>
            </a:r>
            <a:r>
              <a:rPr lang="zh-CN" altLang="en-US" sz="2400" dirty="0" smtClean="0">
                <a:latin typeface="宋体" pitchFamily="2" charset="-122"/>
              </a:rPr>
              <a:t>设备</a:t>
            </a:r>
            <a:endParaRPr lang="en-US" altLang="zh-CN" sz="2400" dirty="0">
              <a:latin typeface="宋体" pitchFamily="2" charset="-122"/>
            </a:endParaRPr>
          </a:p>
          <a:p>
            <a:pPr marL="0" indent="0">
              <a:lnSpc>
                <a:spcPct val="170000"/>
              </a:lnSpc>
              <a:buSzPct val="75000"/>
              <a:buNone/>
            </a:pPr>
            <a:r>
              <a:rPr lang="zh-CN" altLang="en-US" sz="2400" dirty="0" smtClean="0">
                <a:solidFill>
                  <a:schemeClr val="tx1"/>
                </a:solidFill>
                <a:latin typeface="宋体" pitchFamily="2" charset="-122"/>
              </a:rPr>
              <a:t>   用户设备带有</a:t>
            </a:r>
            <a:r>
              <a:rPr lang="zh-CN" altLang="en-US" sz="2400" dirty="0">
                <a:solidFill>
                  <a:schemeClr val="tx1"/>
                </a:solidFill>
                <a:latin typeface="宋体" pitchFamily="2" charset="-122"/>
              </a:rPr>
              <a:t>全向</a:t>
            </a:r>
            <a:r>
              <a:rPr lang="zh-CN" altLang="en-US" sz="2400" dirty="0" smtClean="0">
                <a:solidFill>
                  <a:schemeClr val="tx1"/>
                </a:solidFill>
                <a:latin typeface="宋体" pitchFamily="2" charset="-122"/>
              </a:rPr>
              <a:t>收发两套天线，</a:t>
            </a:r>
            <a:r>
              <a:rPr lang="zh-CN" altLang="en-US" sz="2400" dirty="0">
                <a:solidFill>
                  <a:schemeClr val="tx1"/>
                </a:solidFill>
                <a:latin typeface="宋体" pitchFamily="2" charset="-122"/>
              </a:rPr>
              <a:t>用于接收卫星发射的</a:t>
            </a:r>
            <a:r>
              <a:rPr lang="en-US" altLang="zh-CN" sz="2400" dirty="0">
                <a:solidFill>
                  <a:schemeClr val="tx1"/>
                </a:solidFill>
                <a:latin typeface="宋体" pitchFamily="2" charset="-122"/>
              </a:rPr>
              <a:t>S</a:t>
            </a:r>
            <a:r>
              <a:rPr lang="zh-CN" altLang="en-US" sz="2400" dirty="0">
                <a:solidFill>
                  <a:schemeClr val="tx1"/>
                </a:solidFill>
                <a:latin typeface="宋体" pitchFamily="2" charset="-122"/>
              </a:rPr>
              <a:t>波段</a:t>
            </a:r>
            <a:r>
              <a:rPr lang="zh-CN" altLang="en-US" sz="2400" dirty="0" smtClean="0">
                <a:solidFill>
                  <a:schemeClr val="tx1"/>
                </a:solidFill>
                <a:latin typeface="宋体" pitchFamily="2" charset="-122"/>
              </a:rPr>
              <a:t>信号和发射</a:t>
            </a:r>
            <a:r>
              <a:rPr lang="en-US" altLang="zh-CN" sz="2400" dirty="0" smtClean="0">
                <a:solidFill>
                  <a:schemeClr val="tx1"/>
                </a:solidFill>
                <a:latin typeface="宋体" pitchFamily="2" charset="-122"/>
              </a:rPr>
              <a:t>L</a:t>
            </a:r>
            <a:r>
              <a:rPr lang="zh-CN" altLang="en-US" sz="2400" dirty="0" smtClean="0">
                <a:solidFill>
                  <a:schemeClr val="tx1"/>
                </a:solidFill>
                <a:latin typeface="宋体" pitchFamily="2" charset="-122"/>
              </a:rPr>
              <a:t>波段应答信号，没有解算功能，主要从卫星信号中</a:t>
            </a:r>
            <a:r>
              <a:rPr lang="zh-CN" altLang="en-US" sz="2400" dirty="0">
                <a:solidFill>
                  <a:schemeClr val="tx1"/>
                </a:solidFill>
                <a:latin typeface="宋体" pitchFamily="2" charset="-122"/>
              </a:rPr>
              <a:t>提取出由主控站传送给用户的数字信息</a:t>
            </a:r>
            <a:r>
              <a:rPr lang="zh-CN" altLang="en-US" sz="2400" dirty="0" smtClean="0">
                <a:solidFill>
                  <a:schemeClr val="tx1"/>
                </a:solidFill>
                <a:latin typeface="宋体" pitchFamily="2" charset="-122"/>
              </a:rPr>
              <a:t>。</a:t>
            </a:r>
            <a:endParaRPr lang="en-US" altLang="zh-CN" sz="2400" dirty="0" smtClean="0">
              <a:solidFill>
                <a:schemeClr val="tx1"/>
              </a:solidFill>
              <a:latin typeface="宋体" pitchFamily="2" charset="-122"/>
            </a:endParaRPr>
          </a:p>
          <a:p>
            <a:pPr lvl="1">
              <a:lnSpc>
                <a:spcPct val="170000"/>
              </a:lnSpc>
              <a:buSzPct val="75000"/>
              <a:buFont typeface="Wingdings" pitchFamily="2" charset="2"/>
              <a:buChar char="Ø"/>
            </a:pPr>
            <a:r>
              <a:rPr lang="zh-CN" altLang="en-US" sz="2000" dirty="0">
                <a:solidFill>
                  <a:srgbClr val="000099"/>
                </a:solidFill>
                <a:latin typeface="宋体" pitchFamily="2" charset="-122"/>
              </a:rPr>
              <a:t>开机快速定位功能。</a:t>
            </a:r>
            <a:r>
              <a:rPr lang="zh-CN" altLang="en-US" sz="2000" dirty="0">
                <a:latin typeface="宋体" pitchFamily="2" charset="-122"/>
              </a:rPr>
              <a:t>用户开机几秒钟就可以进行定位，而 </a:t>
            </a:r>
            <a:r>
              <a:rPr lang="en-US" altLang="zh-CN" sz="2000" dirty="0">
                <a:latin typeface="宋体" pitchFamily="2" charset="-122"/>
              </a:rPr>
              <a:t>GPS</a:t>
            </a:r>
            <a:r>
              <a:rPr lang="zh-CN" altLang="en-US" sz="2000" dirty="0">
                <a:latin typeface="宋体" pitchFamily="2" charset="-122"/>
              </a:rPr>
              <a:t>等其他卫星导航系统需几分钟。</a:t>
            </a:r>
          </a:p>
          <a:p>
            <a:pPr lvl="1">
              <a:lnSpc>
                <a:spcPct val="170000"/>
              </a:lnSpc>
              <a:buSzPct val="75000"/>
              <a:buFont typeface="Wingdings" pitchFamily="2" charset="2"/>
              <a:buChar char="Ø"/>
            </a:pPr>
            <a:r>
              <a:rPr lang="zh-CN" altLang="en-US" sz="2000" dirty="0">
                <a:solidFill>
                  <a:srgbClr val="000099"/>
                </a:solidFill>
                <a:latin typeface="宋体" pitchFamily="2" charset="-122"/>
              </a:rPr>
              <a:t>位置报告功能。</a:t>
            </a:r>
            <a:r>
              <a:rPr lang="zh-CN" altLang="en-US" sz="2000" dirty="0">
                <a:latin typeface="宋体" pitchFamily="2" charset="-122"/>
              </a:rPr>
              <a:t>用户与用户、用户管理部门，以及地面中心之间均可实行双向报文通信，传递位置及其他信息，是目前其他卫星导航系统所不具备的。</a:t>
            </a:r>
          </a:p>
          <a:p>
            <a:pPr lvl="1">
              <a:lnSpc>
                <a:spcPct val="170000"/>
              </a:lnSpc>
              <a:buSzPct val="75000"/>
              <a:buFont typeface="Wingdings" pitchFamily="2" charset="2"/>
              <a:buChar char="Ø"/>
            </a:pPr>
            <a:r>
              <a:rPr lang="zh-CN" altLang="en-US" sz="2000" dirty="0">
                <a:solidFill>
                  <a:srgbClr val="000099"/>
                </a:solidFill>
                <a:latin typeface="宋体" pitchFamily="2" charset="-122"/>
              </a:rPr>
              <a:t>双向授时功能。</a:t>
            </a:r>
            <a:r>
              <a:rPr lang="zh-CN" altLang="en-US" sz="2000" dirty="0">
                <a:latin typeface="宋体" pitchFamily="2" charset="-122"/>
              </a:rPr>
              <a:t>可以为用户提供双向授时服务，也是目前其他卫星导航系统所不具备的</a:t>
            </a:r>
            <a:r>
              <a:rPr lang="zh-CN" altLang="en-US" sz="2000" dirty="0" smtClean="0">
                <a:latin typeface="宋体" pitchFamily="2" charset="-122"/>
              </a:rPr>
              <a:t>。</a:t>
            </a:r>
            <a:endParaRPr lang="zh-CN" altLang="en-US" sz="2000" dirty="0">
              <a:solidFill>
                <a:schemeClr val="tx1"/>
              </a:solidFill>
              <a:latin typeface="宋体" pitchFamily="2" charset="-122"/>
            </a:endParaRPr>
          </a:p>
        </p:txBody>
      </p:sp>
    </p:spTree>
    <p:extLst>
      <p:ext uri="{BB962C8B-B14F-4D97-AF65-F5344CB8AC3E}">
        <p14:creationId xmlns:p14="http://schemas.microsoft.com/office/powerpoint/2010/main" val="21362685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body" idx="1"/>
          </p:nvPr>
        </p:nvSpPr>
        <p:spPr>
          <a:xfrm>
            <a:off x="539552" y="990600"/>
            <a:ext cx="7992888" cy="5410200"/>
          </a:xfrm>
        </p:spPr>
        <p:txBody>
          <a:bodyPr vert="horz" lIns="91440" tIns="45720" rIns="91440" bIns="45720" rtlCol="0">
            <a:normAutofit fontScale="62500" lnSpcReduction="20000"/>
          </a:bodyPr>
          <a:lstStyle/>
          <a:p>
            <a:pPr marL="0" indent="0">
              <a:lnSpc>
                <a:spcPct val="170000"/>
              </a:lnSpc>
              <a:buSzPct val="75000"/>
              <a:buNone/>
            </a:pPr>
            <a:r>
              <a:rPr lang="zh-CN" altLang="en-US" dirty="0" smtClean="0">
                <a:solidFill>
                  <a:schemeClr val="tx1"/>
                </a:solidFill>
                <a:latin typeface="宋体" pitchFamily="2" charset="-122"/>
              </a:rPr>
              <a:t>（</a:t>
            </a:r>
            <a:r>
              <a:rPr lang="en-US" altLang="zh-CN" dirty="0" smtClean="0">
                <a:solidFill>
                  <a:schemeClr val="tx1"/>
                </a:solidFill>
                <a:latin typeface="宋体" pitchFamily="2" charset="-122"/>
              </a:rPr>
              <a:t>3</a:t>
            </a:r>
            <a:r>
              <a:rPr lang="en-US" altLang="zh-CN" dirty="0">
                <a:solidFill>
                  <a:schemeClr val="tx1"/>
                </a:solidFill>
                <a:latin typeface="宋体" pitchFamily="2" charset="-122"/>
              </a:rPr>
              <a:t>)</a:t>
            </a:r>
            <a:r>
              <a:rPr lang="zh-CN" altLang="en-US" dirty="0">
                <a:solidFill>
                  <a:schemeClr val="tx1"/>
                </a:solidFill>
                <a:latin typeface="宋体" pitchFamily="2" charset="-122"/>
              </a:rPr>
              <a:t>用户</a:t>
            </a:r>
            <a:r>
              <a:rPr lang="zh-CN" altLang="en-US" dirty="0" smtClean="0">
                <a:solidFill>
                  <a:schemeClr val="tx1"/>
                </a:solidFill>
                <a:latin typeface="宋体" pitchFamily="2" charset="-122"/>
              </a:rPr>
              <a:t>设备</a:t>
            </a:r>
            <a:endParaRPr lang="en-US" altLang="zh-CN" dirty="0">
              <a:solidFill>
                <a:schemeClr val="tx1"/>
              </a:solidFill>
              <a:latin typeface="宋体" pitchFamily="2" charset="-122"/>
            </a:endParaRPr>
          </a:p>
          <a:p>
            <a:pPr marL="0" indent="0">
              <a:lnSpc>
                <a:spcPct val="170000"/>
              </a:lnSpc>
              <a:buSzPct val="75000"/>
              <a:buNone/>
            </a:pPr>
            <a:r>
              <a:rPr lang="zh-CN" altLang="en-US" dirty="0" smtClean="0">
                <a:solidFill>
                  <a:schemeClr val="tx1"/>
                </a:solidFill>
                <a:latin typeface="宋体" pitchFamily="2" charset="-122"/>
              </a:rPr>
              <a:t>根据</a:t>
            </a:r>
            <a:r>
              <a:rPr lang="zh-CN" altLang="en-US" dirty="0">
                <a:solidFill>
                  <a:schemeClr val="tx1"/>
                </a:solidFill>
                <a:latin typeface="宋体" pitchFamily="2" charset="-122"/>
              </a:rPr>
              <a:t>用户机和应用环境和功能的不同，通常分为：</a:t>
            </a:r>
          </a:p>
          <a:p>
            <a:pPr>
              <a:lnSpc>
                <a:spcPct val="170000"/>
              </a:lnSpc>
              <a:buSzPct val="75000"/>
              <a:buFont typeface="Wingdings" pitchFamily="2" charset="2"/>
              <a:buChar char="Ø"/>
            </a:pPr>
            <a:r>
              <a:rPr lang="zh-CN" altLang="en-US" sz="2800" dirty="0">
                <a:latin typeface="宋体" pitchFamily="2" charset="-122"/>
              </a:rPr>
              <a:t>普通型：</a:t>
            </a:r>
            <a:r>
              <a:rPr lang="zh-CN" altLang="en-US" sz="2800" dirty="0">
                <a:solidFill>
                  <a:schemeClr val="tx1"/>
                </a:solidFill>
                <a:latin typeface="宋体" pitchFamily="2" charset="-122"/>
              </a:rPr>
              <a:t>只能进行定位和点对点的通信，适合于一般车辆、船舶等用户的定位导航应用，可接收和发送定位及通信信息，与中心站及其它用户终端双向通信。</a:t>
            </a:r>
          </a:p>
          <a:p>
            <a:pPr>
              <a:lnSpc>
                <a:spcPct val="170000"/>
              </a:lnSpc>
              <a:buSzPct val="75000"/>
              <a:buFont typeface="Wingdings" pitchFamily="2" charset="2"/>
              <a:buChar char="Ø"/>
            </a:pPr>
            <a:r>
              <a:rPr lang="zh-CN" altLang="en-US" sz="2800" dirty="0">
                <a:latin typeface="宋体" pitchFamily="2" charset="-122"/>
              </a:rPr>
              <a:t>通信型：</a:t>
            </a:r>
            <a:r>
              <a:rPr lang="zh-CN" altLang="en-US" sz="2800" dirty="0">
                <a:solidFill>
                  <a:schemeClr val="tx1"/>
                </a:solidFill>
                <a:latin typeface="宋体" pitchFamily="2" charset="-122"/>
              </a:rPr>
              <a:t>适合于野外作业、水文测量、环境检测等各类数据采集和数据传输用户，可接收和发送短信息、报文，与中心站和其它用户终端进行双向或单向通信</a:t>
            </a:r>
            <a:r>
              <a:rPr lang="zh-CN" altLang="en-US" sz="2800" dirty="0" smtClean="0">
                <a:solidFill>
                  <a:schemeClr val="tx1"/>
                </a:solidFill>
                <a:latin typeface="宋体" pitchFamily="2" charset="-122"/>
              </a:rPr>
              <a:t>。</a:t>
            </a:r>
            <a:endParaRPr lang="en-US" altLang="zh-CN" sz="2800" dirty="0" smtClean="0">
              <a:solidFill>
                <a:schemeClr val="tx1"/>
              </a:solidFill>
              <a:latin typeface="宋体" pitchFamily="2" charset="-122"/>
            </a:endParaRPr>
          </a:p>
          <a:p>
            <a:pPr>
              <a:lnSpc>
                <a:spcPct val="170000"/>
              </a:lnSpc>
              <a:buSzPct val="75000"/>
              <a:buFont typeface="Wingdings" pitchFamily="2" charset="2"/>
              <a:buChar char="Ø"/>
            </a:pPr>
            <a:r>
              <a:rPr lang="zh-CN" altLang="en-US" sz="2800" dirty="0">
                <a:latin typeface="宋体" pitchFamily="2" charset="-122"/>
              </a:rPr>
              <a:t>授时型</a:t>
            </a:r>
            <a:r>
              <a:rPr lang="zh-CN" altLang="en-US" sz="2800" dirty="0" smtClean="0">
                <a:latin typeface="宋体" pitchFamily="2" charset="-122"/>
              </a:rPr>
              <a:t>：</a:t>
            </a:r>
            <a:r>
              <a:rPr lang="zh-CN" altLang="en-US" sz="2800" dirty="0" smtClean="0">
                <a:solidFill>
                  <a:schemeClr val="tx1"/>
                </a:solidFill>
                <a:latin typeface="宋体" pitchFamily="2" charset="-122"/>
              </a:rPr>
              <a:t>适合于</a:t>
            </a:r>
            <a:r>
              <a:rPr lang="zh-CN" altLang="en-US" sz="2800" dirty="0">
                <a:solidFill>
                  <a:schemeClr val="tx1"/>
                </a:solidFill>
                <a:latin typeface="宋体" pitchFamily="2" charset="-122"/>
              </a:rPr>
              <a:t>授时、校时、时间同步等用户，可提供数十纳秒</a:t>
            </a:r>
            <a:r>
              <a:rPr lang="zh-CN" altLang="en-US" sz="2800" dirty="0" smtClean="0">
                <a:solidFill>
                  <a:schemeClr val="tx1"/>
                </a:solidFill>
                <a:latin typeface="宋体" pitchFamily="2" charset="-122"/>
              </a:rPr>
              <a:t>级时间同步</a:t>
            </a:r>
            <a:r>
              <a:rPr lang="zh-CN" altLang="en-US" sz="2800" dirty="0">
                <a:solidFill>
                  <a:schemeClr val="tx1"/>
                </a:solidFill>
                <a:latin typeface="宋体" pitchFamily="2" charset="-122"/>
              </a:rPr>
              <a:t>精度。</a:t>
            </a:r>
          </a:p>
          <a:p>
            <a:pPr>
              <a:lnSpc>
                <a:spcPct val="170000"/>
              </a:lnSpc>
              <a:buSzPct val="75000"/>
              <a:buFont typeface="Wingdings" pitchFamily="2" charset="2"/>
              <a:buChar char="Ø"/>
            </a:pPr>
            <a:r>
              <a:rPr lang="zh-CN" altLang="en-US" sz="2800" dirty="0">
                <a:latin typeface="宋体" pitchFamily="2" charset="-122"/>
              </a:rPr>
              <a:t>多模型用户机</a:t>
            </a:r>
            <a:r>
              <a:rPr lang="zh-CN" altLang="en-US" sz="2800" dirty="0" smtClean="0">
                <a:latin typeface="宋体" pitchFamily="2" charset="-122"/>
              </a:rPr>
              <a:t>：</a:t>
            </a:r>
            <a:r>
              <a:rPr lang="zh-CN" altLang="en-US" sz="2800" dirty="0" smtClean="0">
                <a:solidFill>
                  <a:schemeClr val="tx1"/>
                </a:solidFill>
                <a:latin typeface="宋体" pitchFamily="2" charset="-122"/>
              </a:rPr>
              <a:t>此种</a:t>
            </a:r>
            <a:r>
              <a:rPr lang="zh-CN" altLang="en-US" sz="2800" dirty="0">
                <a:solidFill>
                  <a:schemeClr val="tx1"/>
                </a:solidFill>
                <a:latin typeface="宋体" pitchFamily="2" charset="-122"/>
              </a:rPr>
              <a:t>用户机既能接收北斗卫星定位和通信信息，又可利用</a:t>
            </a:r>
            <a:r>
              <a:rPr lang="en-US" altLang="zh-CN" sz="2800" dirty="0">
                <a:solidFill>
                  <a:schemeClr val="tx1"/>
                </a:solidFill>
                <a:latin typeface="宋体" pitchFamily="2" charset="-122"/>
              </a:rPr>
              <a:t>GPS</a:t>
            </a:r>
            <a:r>
              <a:rPr lang="zh-CN" altLang="en-US" sz="2800" dirty="0">
                <a:solidFill>
                  <a:schemeClr val="tx1"/>
                </a:solidFill>
                <a:latin typeface="宋体" pitchFamily="2" charset="-122"/>
              </a:rPr>
              <a:t>系统或</a:t>
            </a:r>
            <a:r>
              <a:rPr lang="en-US" altLang="zh-CN" sz="2800" dirty="0">
                <a:solidFill>
                  <a:schemeClr val="tx1"/>
                </a:solidFill>
                <a:latin typeface="宋体" pitchFamily="2" charset="-122"/>
              </a:rPr>
              <a:t>GPS</a:t>
            </a:r>
            <a:r>
              <a:rPr lang="zh-CN" altLang="en-US" sz="2800" dirty="0">
                <a:solidFill>
                  <a:schemeClr val="tx1"/>
                </a:solidFill>
                <a:latin typeface="宋体" pitchFamily="2" charset="-122"/>
              </a:rPr>
              <a:t>增强系统导航定位，适合于对位置信息要求比较高的用户。</a:t>
            </a:r>
          </a:p>
          <a:p>
            <a:pPr>
              <a:lnSpc>
                <a:spcPct val="170000"/>
              </a:lnSpc>
              <a:buSzPct val="75000"/>
              <a:buFont typeface="Wingdings" pitchFamily="2" charset="2"/>
              <a:buChar char="Ø"/>
            </a:pPr>
            <a:endParaRPr lang="zh-CN" altLang="en-US" sz="2800" dirty="0">
              <a:solidFill>
                <a:schemeClr val="tx1"/>
              </a:solidFill>
              <a:latin typeface="宋体" pitchFamily="2" charset="-122"/>
            </a:endParaRPr>
          </a:p>
        </p:txBody>
      </p:sp>
    </p:spTree>
    <p:extLst>
      <p:ext uri="{BB962C8B-B14F-4D97-AF65-F5344CB8AC3E}">
        <p14:creationId xmlns:p14="http://schemas.microsoft.com/office/powerpoint/2010/main" val="32156191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一</a:t>
            </a:r>
            <a:r>
              <a:rPr lang="zh-CN" altLang="en-US" dirty="0"/>
              <a:t>、北斗系统的前身</a:t>
            </a:r>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62594418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body" idx="1"/>
          </p:nvPr>
        </p:nvSpPr>
        <p:spPr>
          <a:xfrm>
            <a:off x="381000" y="990600"/>
            <a:ext cx="8534400" cy="2895600"/>
          </a:xfrm>
        </p:spPr>
        <p:txBody>
          <a:bodyPr vert="horz" lIns="91440" tIns="45720" rIns="91440" bIns="45720" rtlCol="0">
            <a:normAutofit/>
          </a:bodyPr>
          <a:lstStyle/>
          <a:p>
            <a:pPr>
              <a:lnSpc>
                <a:spcPct val="170000"/>
              </a:lnSpc>
              <a:buSzPct val="75000"/>
              <a:buFont typeface="Wingdings" pitchFamily="2" charset="2"/>
              <a:buChar char="Ø"/>
            </a:pPr>
            <a:r>
              <a:rPr lang="zh-CN" altLang="en-US" sz="2400" dirty="0" smtClean="0">
                <a:latin typeface="宋体" pitchFamily="2" charset="-122"/>
              </a:rPr>
              <a:t>指挥</a:t>
            </a:r>
            <a:r>
              <a:rPr lang="zh-CN" altLang="en-US" sz="2400" dirty="0">
                <a:latin typeface="宋体" pitchFamily="2" charset="-122"/>
              </a:rPr>
              <a:t>型：</a:t>
            </a:r>
            <a:r>
              <a:rPr lang="zh-CN" altLang="en-US" sz="2400" dirty="0">
                <a:solidFill>
                  <a:schemeClr val="tx1"/>
                </a:solidFill>
                <a:latin typeface="宋体" pitchFamily="2" charset="-122"/>
              </a:rPr>
              <a:t>指挥型用户机是供拥有一定数量用户的上级集团管理部门所使用，除具有普通用户机所有功能外，还能够播发通播信息和接收中心控制系统发给所属用户的定位通信信息。分为一、二、三级。</a:t>
            </a:r>
          </a:p>
        </p:txBody>
      </p:sp>
      <p:sp>
        <p:nvSpPr>
          <p:cNvPr id="113673" name="AutoShape 9"/>
          <p:cNvSpPr>
            <a:spLocks noChangeArrowheads="1"/>
          </p:cNvSpPr>
          <p:nvPr/>
        </p:nvSpPr>
        <p:spPr bwMode="auto">
          <a:xfrm>
            <a:off x="838200" y="4800600"/>
            <a:ext cx="1219200" cy="685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三级指挥</a:t>
            </a:r>
          </a:p>
          <a:p>
            <a:pPr algn="ctr"/>
            <a:r>
              <a:rPr lang="zh-CN" altLang="en-US"/>
              <a:t>型用户机</a:t>
            </a:r>
          </a:p>
        </p:txBody>
      </p:sp>
      <p:sp>
        <p:nvSpPr>
          <p:cNvPr id="113674" name="AutoShape 10"/>
          <p:cNvSpPr>
            <a:spLocks noChangeArrowheads="1"/>
          </p:cNvSpPr>
          <p:nvPr/>
        </p:nvSpPr>
        <p:spPr bwMode="auto">
          <a:xfrm>
            <a:off x="2514600" y="3886200"/>
            <a:ext cx="1219200" cy="685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二级指挥</a:t>
            </a:r>
          </a:p>
          <a:p>
            <a:pPr algn="ctr"/>
            <a:r>
              <a:rPr lang="zh-CN" altLang="en-US"/>
              <a:t>型用户机</a:t>
            </a:r>
          </a:p>
        </p:txBody>
      </p:sp>
      <p:sp>
        <p:nvSpPr>
          <p:cNvPr id="113675" name="AutoShape 11"/>
          <p:cNvSpPr>
            <a:spLocks noChangeArrowheads="1"/>
          </p:cNvSpPr>
          <p:nvPr/>
        </p:nvSpPr>
        <p:spPr bwMode="auto">
          <a:xfrm>
            <a:off x="4191000" y="4800600"/>
            <a:ext cx="1219200" cy="685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一级指挥</a:t>
            </a:r>
          </a:p>
          <a:p>
            <a:pPr algn="ctr"/>
            <a:r>
              <a:rPr lang="zh-CN" altLang="en-US"/>
              <a:t>型用户机</a:t>
            </a:r>
          </a:p>
        </p:txBody>
      </p:sp>
      <p:sp>
        <p:nvSpPr>
          <p:cNvPr id="113676" name="AutoShape 12"/>
          <p:cNvSpPr>
            <a:spLocks noChangeArrowheads="1"/>
          </p:cNvSpPr>
          <p:nvPr/>
        </p:nvSpPr>
        <p:spPr bwMode="auto">
          <a:xfrm>
            <a:off x="5867400" y="4800600"/>
            <a:ext cx="1219200" cy="685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普通型</a:t>
            </a:r>
          </a:p>
          <a:p>
            <a:pPr algn="ctr"/>
            <a:r>
              <a:rPr lang="zh-CN" altLang="en-US"/>
              <a:t>用户机</a:t>
            </a:r>
          </a:p>
        </p:txBody>
      </p:sp>
      <p:sp>
        <p:nvSpPr>
          <p:cNvPr id="113677" name="AutoShape 13"/>
          <p:cNvSpPr>
            <a:spLocks noChangeArrowheads="1"/>
          </p:cNvSpPr>
          <p:nvPr/>
        </p:nvSpPr>
        <p:spPr bwMode="auto">
          <a:xfrm>
            <a:off x="2514600" y="4800600"/>
            <a:ext cx="1219200" cy="685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二级指挥</a:t>
            </a:r>
          </a:p>
          <a:p>
            <a:pPr algn="ctr"/>
            <a:r>
              <a:rPr lang="zh-CN" altLang="en-US"/>
              <a:t>型用户机</a:t>
            </a:r>
          </a:p>
        </p:txBody>
      </p:sp>
      <p:sp>
        <p:nvSpPr>
          <p:cNvPr id="113678" name="AutoShape 14"/>
          <p:cNvSpPr>
            <a:spLocks noChangeArrowheads="1"/>
          </p:cNvSpPr>
          <p:nvPr/>
        </p:nvSpPr>
        <p:spPr bwMode="auto">
          <a:xfrm>
            <a:off x="2514600" y="5791200"/>
            <a:ext cx="1219200" cy="685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二级指挥</a:t>
            </a:r>
          </a:p>
          <a:p>
            <a:pPr algn="ctr"/>
            <a:r>
              <a:rPr lang="zh-CN" altLang="en-US"/>
              <a:t>型用户机</a:t>
            </a:r>
          </a:p>
        </p:txBody>
      </p:sp>
      <p:sp>
        <p:nvSpPr>
          <p:cNvPr id="113679" name="AutoShape 15"/>
          <p:cNvSpPr>
            <a:spLocks noChangeArrowheads="1"/>
          </p:cNvSpPr>
          <p:nvPr/>
        </p:nvSpPr>
        <p:spPr bwMode="auto">
          <a:xfrm>
            <a:off x="4191000" y="5791200"/>
            <a:ext cx="1219200" cy="685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一级指挥</a:t>
            </a:r>
          </a:p>
          <a:p>
            <a:pPr algn="ctr"/>
            <a:r>
              <a:rPr lang="zh-CN" altLang="en-US"/>
              <a:t>型用户机</a:t>
            </a:r>
          </a:p>
        </p:txBody>
      </p:sp>
      <p:sp>
        <p:nvSpPr>
          <p:cNvPr id="113680" name="AutoShape 16"/>
          <p:cNvSpPr>
            <a:spLocks noChangeArrowheads="1"/>
          </p:cNvSpPr>
          <p:nvPr/>
        </p:nvSpPr>
        <p:spPr bwMode="auto">
          <a:xfrm>
            <a:off x="4191000" y="3886200"/>
            <a:ext cx="1219200" cy="685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一级指挥</a:t>
            </a:r>
          </a:p>
          <a:p>
            <a:pPr algn="ctr"/>
            <a:r>
              <a:rPr lang="zh-CN" altLang="en-US"/>
              <a:t>型用户机</a:t>
            </a:r>
          </a:p>
        </p:txBody>
      </p:sp>
      <p:sp>
        <p:nvSpPr>
          <p:cNvPr id="113681" name="AutoShape 17"/>
          <p:cNvSpPr>
            <a:spLocks noChangeArrowheads="1"/>
          </p:cNvSpPr>
          <p:nvPr/>
        </p:nvSpPr>
        <p:spPr bwMode="auto">
          <a:xfrm>
            <a:off x="5867400" y="5791200"/>
            <a:ext cx="1219200" cy="685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普通型</a:t>
            </a:r>
          </a:p>
          <a:p>
            <a:pPr algn="ctr"/>
            <a:r>
              <a:rPr lang="zh-CN" altLang="en-US"/>
              <a:t>用户机</a:t>
            </a:r>
          </a:p>
        </p:txBody>
      </p:sp>
      <p:sp>
        <p:nvSpPr>
          <p:cNvPr id="113682" name="AutoShape 18"/>
          <p:cNvSpPr>
            <a:spLocks noChangeArrowheads="1"/>
          </p:cNvSpPr>
          <p:nvPr/>
        </p:nvSpPr>
        <p:spPr bwMode="auto">
          <a:xfrm>
            <a:off x="5867400" y="3886200"/>
            <a:ext cx="1219200" cy="685800"/>
          </a:xfrm>
          <a:prstGeom prst="flowChart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a:t>普通型</a:t>
            </a:r>
          </a:p>
          <a:p>
            <a:pPr algn="ctr"/>
            <a:r>
              <a:rPr lang="zh-CN" altLang="en-US"/>
              <a:t>用户机</a:t>
            </a:r>
          </a:p>
        </p:txBody>
      </p:sp>
      <p:grpSp>
        <p:nvGrpSpPr>
          <p:cNvPr id="113689" name="Group 25"/>
          <p:cNvGrpSpPr>
            <a:grpSpLocks/>
          </p:cNvGrpSpPr>
          <p:nvPr/>
        </p:nvGrpSpPr>
        <p:grpSpPr bwMode="auto">
          <a:xfrm>
            <a:off x="2057400" y="4267200"/>
            <a:ext cx="457200" cy="1828800"/>
            <a:chOff x="1296" y="2688"/>
            <a:chExt cx="288" cy="1152"/>
          </a:xfrm>
        </p:grpSpPr>
        <p:sp>
          <p:nvSpPr>
            <p:cNvPr id="113684" name="Line 20"/>
            <p:cNvSpPr>
              <a:spLocks noChangeShapeType="1"/>
            </p:cNvSpPr>
            <p:nvPr/>
          </p:nvSpPr>
          <p:spPr bwMode="auto">
            <a:xfrm>
              <a:off x="1296" y="3264"/>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5" name="Line 21"/>
            <p:cNvSpPr>
              <a:spLocks noChangeShapeType="1"/>
            </p:cNvSpPr>
            <p:nvPr/>
          </p:nvSpPr>
          <p:spPr bwMode="auto">
            <a:xfrm flipV="1">
              <a:off x="1440" y="268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6" name="Line 22"/>
            <p:cNvSpPr>
              <a:spLocks noChangeShapeType="1"/>
            </p:cNvSpPr>
            <p:nvPr/>
          </p:nvSpPr>
          <p:spPr bwMode="auto">
            <a:xfrm>
              <a:off x="1440" y="268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7" name="Line 23"/>
            <p:cNvSpPr>
              <a:spLocks noChangeShapeType="1"/>
            </p:cNvSpPr>
            <p:nvPr/>
          </p:nvSpPr>
          <p:spPr bwMode="auto">
            <a:xfrm flipV="1">
              <a:off x="1440" y="3264"/>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88" name="Line 24"/>
            <p:cNvSpPr>
              <a:spLocks noChangeShapeType="1"/>
            </p:cNvSpPr>
            <p:nvPr/>
          </p:nvSpPr>
          <p:spPr bwMode="auto">
            <a:xfrm>
              <a:off x="1440" y="38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3690" name="Group 26"/>
          <p:cNvGrpSpPr>
            <a:grpSpLocks/>
          </p:cNvGrpSpPr>
          <p:nvPr/>
        </p:nvGrpSpPr>
        <p:grpSpPr bwMode="auto">
          <a:xfrm>
            <a:off x="3733800" y="4267200"/>
            <a:ext cx="457200" cy="1828800"/>
            <a:chOff x="1296" y="2688"/>
            <a:chExt cx="288" cy="1152"/>
          </a:xfrm>
        </p:grpSpPr>
        <p:sp>
          <p:nvSpPr>
            <p:cNvPr id="113691" name="Line 27"/>
            <p:cNvSpPr>
              <a:spLocks noChangeShapeType="1"/>
            </p:cNvSpPr>
            <p:nvPr/>
          </p:nvSpPr>
          <p:spPr bwMode="auto">
            <a:xfrm>
              <a:off x="1296" y="3264"/>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2" name="Line 28"/>
            <p:cNvSpPr>
              <a:spLocks noChangeShapeType="1"/>
            </p:cNvSpPr>
            <p:nvPr/>
          </p:nvSpPr>
          <p:spPr bwMode="auto">
            <a:xfrm flipV="1">
              <a:off x="1440" y="268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3" name="Line 29"/>
            <p:cNvSpPr>
              <a:spLocks noChangeShapeType="1"/>
            </p:cNvSpPr>
            <p:nvPr/>
          </p:nvSpPr>
          <p:spPr bwMode="auto">
            <a:xfrm>
              <a:off x="1440" y="268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4" name="Line 30"/>
            <p:cNvSpPr>
              <a:spLocks noChangeShapeType="1"/>
            </p:cNvSpPr>
            <p:nvPr/>
          </p:nvSpPr>
          <p:spPr bwMode="auto">
            <a:xfrm flipV="1">
              <a:off x="1440" y="3264"/>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5" name="Line 31"/>
            <p:cNvSpPr>
              <a:spLocks noChangeShapeType="1"/>
            </p:cNvSpPr>
            <p:nvPr/>
          </p:nvSpPr>
          <p:spPr bwMode="auto">
            <a:xfrm>
              <a:off x="1440" y="38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3696" name="Group 32"/>
          <p:cNvGrpSpPr>
            <a:grpSpLocks/>
          </p:cNvGrpSpPr>
          <p:nvPr/>
        </p:nvGrpSpPr>
        <p:grpSpPr bwMode="auto">
          <a:xfrm>
            <a:off x="5410200" y="4267200"/>
            <a:ext cx="457200" cy="1828800"/>
            <a:chOff x="1296" y="2688"/>
            <a:chExt cx="288" cy="1152"/>
          </a:xfrm>
        </p:grpSpPr>
        <p:sp>
          <p:nvSpPr>
            <p:cNvPr id="113697" name="Line 33"/>
            <p:cNvSpPr>
              <a:spLocks noChangeShapeType="1"/>
            </p:cNvSpPr>
            <p:nvPr/>
          </p:nvSpPr>
          <p:spPr bwMode="auto">
            <a:xfrm>
              <a:off x="1296" y="3264"/>
              <a:ext cx="28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8" name="Line 34"/>
            <p:cNvSpPr>
              <a:spLocks noChangeShapeType="1"/>
            </p:cNvSpPr>
            <p:nvPr/>
          </p:nvSpPr>
          <p:spPr bwMode="auto">
            <a:xfrm flipV="1">
              <a:off x="1440" y="2688"/>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699" name="Line 35"/>
            <p:cNvSpPr>
              <a:spLocks noChangeShapeType="1"/>
            </p:cNvSpPr>
            <p:nvPr/>
          </p:nvSpPr>
          <p:spPr bwMode="auto">
            <a:xfrm>
              <a:off x="1440" y="2688"/>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00" name="Line 36"/>
            <p:cNvSpPr>
              <a:spLocks noChangeShapeType="1"/>
            </p:cNvSpPr>
            <p:nvPr/>
          </p:nvSpPr>
          <p:spPr bwMode="auto">
            <a:xfrm flipV="1">
              <a:off x="1440" y="3264"/>
              <a:ext cx="0"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701" name="Line 37"/>
            <p:cNvSpPr>
              <a:spLocks noChangeShapeType="1"/>
            </p:cNvSpPr>
            <p:nvPr/>
          </p:nvSpPr>
          <p:spPr bwMode="auto">
            <a:xfrm>
              <a:off x="1440" y="3840"/>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199553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36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36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368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36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36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36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3690"/>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36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68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6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3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73" grpId="0" animBg="1"/>
      <p:bldP spid="113674" grpId="0" animBg="1"/>
      <p:bldP spid="113675" grpId="0" animBg="1"/>
      <p:bldP spid="113676" grpId="0" animBg="1"/>
      <p:bldP spid="113677" grpId="0" animBg="1"/>
      <p:bldP spid="113678" grpId="0" animBg="1"/>
      <p:bldP spid="113679" grpId="0" animBg="1"/>
      <p:bldP spid="113680" grpId="0" animBg="1"/>
      <p:bldP spid="113681" grpId="0" animBg="1"/>
      <p:bldP spid="11368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body" idx="1"/>
          </p:nvPr>
        </p:nvSpPr>
        <p:spPr>
          <a:xfrm>
            <a:off x="381000" y="990600"/>
            <a:ext cx="8534400" cy="5410200"/>
          </a:xfrm>
        </p:spPr>
        <p:txBody>
          <a:bodyPr vert="horz" lIns="91440" tIns="45720" rIns="91440" bIns="45720" rtlCol="0">
            <a:normAutofit/>
          </a:bodyPr>
          <a:lstStyle/>
          <a:p>
            <a:pPr marL="0" indent="0">
              <a:lnSpc>
                <a:spcPct val="170000"/>
              </a:lnSpc>
              <a:buSzPct val="75000"/>
              <a:buNone/>
            </a:pPr>
            <a:endParaRPr lang="en-US" altLang="zh-CN" sz="2400" dirty="0">
              <a:solidFill>
                <a:schemeClr val="tx1"/>
              </a:solidFill>
              <a:latin typeface="宋体" pitchFamily="2" charset="-122"/>
            </a:endParaRPr>
          </a:p>
        </p:txBody>
      </p:sp>
      <p:pic>
        <p:nvPicPr>
          <p:cNvPr id="1157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52600"/>
            <a:ext cx="1828800" cy="1325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676400"/>
            <a:ext cx="1981200" cy="146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133600"/>
            <a:ext cx="1600200"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1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600" y="1981200"/>
            <a:ext cx="1905000" cy="114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572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352800"/>
            <a:ext cx="7924800" cy="331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1624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a:t>
            </a:r>
            <a:r>
              <a:rPr lang="zh-CN" altLang="en-US" dirty="0" smtClean="0"/>
              <a:t>技术指标</a:t>
            </a:r>
            <a:endParaRPr lang="zh-CN" altLang="en-US" dirty="0"/>
          </a:p>
        </p:txBody>
      </p:sp>
      <p:sp>
        <p:nvSpPr>
          <p:cNvPr id="4" name="Rectangle 2"/>
          <p:cNvSpPr>
            <a:spLocks noGrp="1" noChangeArrowheads="1"/>
          </p:cNvSpPr>
          <p:nvPr>
            <p:ph idx="1"/>
          </p:nvPr>
        </p:nvSpPr>
        <p:spPr/>
        <p:txBody>
          <a:bodyPr vert="horz" lIns="91440" tIns="45720" rIns="91440" bIns="45720" rtlCol="0">
            <a:normAutofit/>
          </a:bodyPr>
          <a:lstStyle/>
          <a:p>
            <a:pPr marL="0" indent="0">
              <a:lnSpc>
                <a:spcPct val="170000"/>
              </a:lnSpc>
              <a:buSzPct val="75000"/>
              <a:buNone/>
            </a:pPr>
            <a:r>
              <a:rPr lang="en-US" altLang="zh-CN" dirty="0" smtClean="0">
                <a:solidFill>
                  <a:schemeClr val="tx1"/>
                </a:solidFill>
                <a:latin typeface="宋体" pitchFamily="2" charset="-122"/>
              </a:rPr>
              <a:t>①</a:t>
            </a:r>
            <a:r>
              <a:rPr lang="zh-CN" altLang="en-US" dirty="0">
                <a:solidFill>
                  <a:schemeClr val="tx1"/>
                </a:solidFill>
                <a:latin typeface="宋体" pitchFamily="2" charset="-122"/>
              </a:rPr>
              <a:t>服务区域 </a:t>
            </a:r>
            <a:r>
              <a:rPr lang="en-US" altLang="zh-CN" dirty="0">
                <a:solidFill>
                  <a:schemeClr val="tx1"/>
                </a:solidFill>
                <a:latin typeface="宋体" pitchFamily="2" charset="-122"/>
              </a:rPr>
              <a:t>:</a:t>
            </a:r>
          </a:p>
          <a:p>
            <a:pPr lvl="1">
              <a:lnSpc>
                <a:spcPct val="170000"/>
              </a:lnSpc>
              <a:buSzPct val="75000"/>
              <a:buFont typeface="Wingdings" pitchFamily="2" charset="2"/>
              <a:buChar char="Ø"/>
            </a:pPr>
            <a:r>
              <a:rPr lang="zh-CN" altLang="en-US" dirty="0">
                <a:solidFill>
                  <a:schemeClr val="tx1"/>
                </a:solidFill>
                <a:latin typeface="宋体" pitchFamily="2" charset="-122"/>
              </a:rPr>
              <a:t>经度</a:t>
            </a:r>
            <a:r>
              <a:rPr lang="zh-CN" altLang="en-US" dirty="0" smtClean="0">
                <a:solidFill>
                  <a:schemeClr val="tx1"/>
                </a:solidFill>
                <a:latin typeface="宋体" pitchFamily="2" charset="-122"/>
              </a:rPr>
              <a:t>区间：东经</a:t>
            </a:r>
            <a:r>
              <a:rPr lang="en-US" altLang="zh-CN" dirty="0" smtClean="0">
                <a:solidFill>
                  <a:schemeClr val="tx1"/>
                </a:solidFill>
                <a:latin typeface="宋体" pitchFamily="2" charset="-122"/>
              </a:rPr>
              <a:t>70</a:t>
            </a:r>
            <a:r>
              <a:rPr lang="en-US" altLang="zh-CN" dirty="0">
                <a:solidFill>
                  <a:schemeClr val="tx1"/>
                </a:solidFill>
                <a:latin typeface="宋体" pitchFamily="2" charset="-122"/>
              </a:rPr>
              <a:t>°</a:t>
            </a:r>
            <a:r>
              <a:rPr lang="zh-CN" altLang="en-US" dirty="0">
                <a:solidFill>
                  <a:schemeClr val="tx1"/>
                </a:solidFill>
                <a:latin typeface="宋体" pitchFamily="2" charset="-122"/>
              </a:rPr>
              <a:t>～</a:t>
            </a:r>
            <a:r>
              <a:rPr lang="en-US" altLang="zh-CN" dirty="0">
                <a:solidFill>
                  <a:schemeClr val="tx1"/>
                </a:solidFill>
                <a:latin typeface="宋体" pitchFamily="2" charset="-122"/>
              </a:rPr>
              <a:t>145</a:t>
            </a:r>
            <a:r>
              <a:rPr lang="en-US" altLang="zh-CN" dirty="0" smtClean="0">
                <a:solidFill>
                  <a:schemeClr val="tx1"/>
                </a:solidFill>
                <a:latin typeface="宋体" pitchFamily="2" charset="-122"/>
              </a:rPr>
              <a:t>°</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buFont typeface="Wingdings" pitchFamily="2" charset="2"/>
              <a:buChar char="Ø"/>
            </a:pPr>
            <a:r>
              <a:rPr lang="zh-CN" altLang="en-US" dirty="0" smtClean="0">
                <a:solidFill>
                  <a:schemeClr val="tx1"/>
                </a:solidFill>
                <a:latin typeface="宋体" pitchFamily="2" charset="-122"/>
              </a:rPr>
              <a:t>纬度区间：北纬</a:t>
            </a:r>
            <a:r>
              <a:rPr lang="en-US" altLang="zh-CN" dirty="0" smtClean="0">
                <a:solidFill>
                  <a:schemeClr val="tx1"/>
                </a:solidFill>
                <a:latin typeface="宋体" pitchFamily="2" charset="-122"/>
              </a:rPr>
              <a:t>5</a:t>
            </a:r>
            <a:r>
              <a:rPr lang="en-US" altLang="zh-CN" dirty="0">
                <a:solidFill>
                  <a:schemeClr val="tx1"/>
                </a:solidFill>
                <a:latin typeface="宋体" pitchFamily="2" charset="-122"/>
              </a:rPr>
              <a:t>°</a:t>
            </a:r>
            <a:r>
              <a:rPr lang="zh-CN" altLang="en-US" dirty="0">
                <a:solidFill>
                  <a:schemeClr val="tx1"/>
                </a:solidFill>
                <a:latin typeface="宋体" pitchFamily="2" charset="-122"/>
              </a:rPr>
              <a:t>～</a:t>
            </a:r>
            <a:r>
              <a:rPr lang="en-US" altLang="zh-CN" dirty="0">
                <a:solidFill>
                  <a:schemeClr val="tx1"/>
                </a:solidFill>
                <a:latin typeface="宋体" pitchFamily="2" charset="-122"/>
              </a:rPr>
              <a:t>55° </a:t>
            </a:r>
          </a:p>
        </p:txBody>
      </p:sp>
    </p:spTree>
    <p:extLst>
      <p:ext uri="{BB962C8B-B14F-4D97-AF65-F5344CB8AC3E}">
        <p14:creationId xmlns:p14="http://schemas.microsoft.com/office/powerpoint/2010/main" val="29588196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40" name="Picture 4"/>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28421" y="476672"/>
            <a:ext cx="8548035" cy="6324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3871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body" idx="1"/>
          </p:nvPr>
        </p:nvSpPr>
        <p:spPr>
          <a:xfrm>
            <a:off x="152400" y="990600"/>
            <a:ext cx="8763000" cy="5410200"/>
          </a:xfrm>
        </p:spPr>
        <p:txBody>
          <a:bodyPr vert="horz" lIns="91440" tIns="45720" rIns="91440" bIns="45720" rtlCol="0">
            <a:normAutofit fontScale="77500" lnSpcReduction="20000"/>
          </a:bodyPr>
          <a:lstStyle/>
          <a:p>
            <a:pPr marL="0" indent="0">
              <a:lnSpc>
                <a:spcPct val="170000"/>
              </a:lnSpc>
              <a:buSzPct val="75000"/>
              <a:buNone/>
            </a:pPr>
            <a:r>
              <a:rPr lang="en-US" altLang="zh-CN" dirty="0" smtClean="0">
                <a:solidFill>
                  <a:schemeClr val="tx1"/>
                </a:solidFill>
                <a:latin typeface="宋体" pitchFamily="2" charset="-122"/>
              </a:rPr>
              <a:t>②</a:t>
            </a:r>
            <a:r>
              <a:rPr lang="zh-CN" altLang="en-US" dirty="0">
                <a:solidFill>
                  <a:schemeClr val="tx1"/>
                </a:solidFill>
                <a:latin typeface="宋体" pitchFamily="2" charset="-122"/>
              </a:rPr>
              <a:t>动态性能及环境条件</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buFont typeface="Wingdings" pitchFamily="2" charset="2"/>
              <a:buChar char="Ø"/>
            </a:pPr>
            <a:r>
              <a:rPr lang="zh-CN" altLang="en-US" dirty="0" smtClean="0">
                <a:solidFill>
                  <a:schemeClr val="tx1"/>
                </a:solidFill>
                <a:latin typeface="宋体" pitchFamily="2" charset="-122"/>
              </a:rPr>
              <a:t>适合于</a:t>
            </a:r>
            <a:r>
              <a:rPr lang="zh-CN" altLang="en-US" dirty="0">
                <a:solidFill>
                  <a:schemeClr val="tx1"/>
                </a:solidFill>
                <a:latin typeface="宋体" pitchFamily="2" charset="-122"/>
              </a:rPr>
              <a:t>用户机载体瞬时速度小于</a:t>
            </a:r>
            <a:r>
              <a:rPr lang="en-US" altLang="zh-CN" dirty="0">
                <a:solidFill>
                  <a:schemeClr val="tx1"/>
                </a:solidFill>
                <a:latin typeface="宋体" pitchFamily="2" charset="-122"/>
              </a:rPr>
              <a:t>1000km/h </a:t>
            </a:r>
            <a:r>
              <a:rPr lang="zh-CN" altLang="en-US" dirty="0">
                <a:solidFill>
                  <a:schemeClr val="tx1"/>
                </a:solidFill>
                <a:latin typeface="宋体" pitchFamily="2" charset="-122"/>
              </a:rPr>
              <a:t>的动、静态用户使用</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buFont typeface="Wingdings" pitchFamily="2" charset="2"/>
              <a:buChar char="Ø"/>
            </a:pPr>
            <a:r>
              <a:rPr lang="zh-CN" altLang="en-US" dirty="0" smtClean="0">
                <a:solidFill>
                  <a:schemeClr val="tx1"/>
                </a:solidFill>
                <a:latin typeface="宋体" pitchFamily="2" charset="-122"/>
              </a:rPr>
              <a:t>陆上</a:t>
            </a:r>
            <a:r>
              <a:rPr lang="zh-CN" altLang="en-US" dirty="0">
                <a:solidFill>
                  <a:schemeClr val="tx1"/>
                </a:solidFill>
                <a:latin typeface="宋体" pitchFamily="2" charset="-122"/>
              </a:rPr>
              <a:t>各类用户机在公路上行进时在树木有轻微遮挡条件下能正常使用。</a:t>
            </a:r>
          </a:p>
          <a:p>
            <a:pPr marL="0" indent="0">
              <a:lnSpc>
                <a:spcPct val="170000"/>
              </a:lnSpc>
              <a:buSzPct val="75000"/>
              <a:buNone/>
            </a:pPr>
            <a:r>
              <a:rPr lang="zh-CN" altLang="en-US" dirty="0">
                <a:solidFill>
                  <a:schemeClr val="tx1"/>
                </a:solidFill>
                <a:latin typeface="宋体" pitchFamily="2" charset="-122"/>
              </a:rPr>
              <a:t>③用户容量</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pPr>
            <a:r>
              <a:rPr lang="zh-CN" altLang="en-US" dirty="0" smtClean="0">
                <a:solidFill>
                  <a:schemeClr val="tx1"/>
                </a:solidFill>
                <a:latin typeface="宋体" pitchFamily="2" charset="-122"/>
              </a:rPr>
              <a:t>系统</a:t>
            </a:r>
            <a:r>
              <a:rPr lang="zh-CN" altLang="en-US" dirty="0">
                <a:solidFill>
                  <a:schemeClr val="tx1"/>
                </a:solidFill>
                <a:latin typeface="宋体" pitchFamily="2" charset="-122"/>
              </a:rPr>
              <a:t>可为以下用户提供</a:t>
            </a:r>
            <a:r>
              <a:rPr lang="zh-CN" altLang="en-US" dirty="0" smtClean="0">
                <a:solidFill>
                  <a:schemeClr val="tx1"/>
                </a:solidFill>
                <a:latin typeface="宋体" pitchFamily="2" charset="-122"/>
              </a:rPr>
              <a:t>每小时</a:t>
            </a:r>
            <a:r>
              <a:rPr lang="en-US" altLang="zh-CN" dirty="0" smtClean="0">
                <a:solidFill>
                  <a:schemeClr val="tx1"/>
                </a:solidFill>
                <a:latin typeface="宋体" pitchFamily="2" charset="-122"/>
              </a:rPr>
              <a:t>70</a:t>
            </a:r>
            <a:r>
              <a:rPr lang="zh-CN" altLang="en-US" dirty="0" smtClean="0">
                <a:solidFill>
                  <a:schemeClr val="tx1"/>
                </a:solidFill>
                <a:latin typeface="宋体" pitchFamily="2" charset="-122"/>
              </a:rPr>
              <a:t>余万</a:t>
            </a:r>
            <a:r>
              <a:rPr lang="zh-CN" altLang="en-US" dirty="0">
                <a:solidFill>
                  <a:schemeClr val="tx1"/>
                </a:solidFill>
                <a:latin typeface="宋体" pitchFamily="2" charset="-122"/>
              </a:rPr>
              <a:t>次的服务</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pPr>
            <a:r>
              <a:rPr lang="zh-CN" altLang="en-US" dirty="0" smtClean="0">
                <a:solidFill>
                  <a:schemeClr val="tx1"/>
                </a:solidFill>
                <a:latin typeface="宋体" pitchFamily="2" charset="-122"/>
              </a:rPr>
              <a:t>用户按照类别和频度有所区分：</a:t>
            </a:r>
            <a:endParaRPr lang="en-US" altLang="zh-CN" dirty="0" smtClean="0">
              <a:solidFill>
                <a:schemeClr val="tx1"/>
              </a:solidFill>
              <a:latin typeface="宋体" pitchFamily="2" charset="-122"/>
            </a:endParaRPr>
          </a:p>
          <a:p>
            <a:pPr lvl="1">
              <a:lnSpc>
                <a:spcPct val="170000"/>
              </a:lnSpc>
              <a:buSzPct val="75000"/>
            </a:pPr>
            <a:r>
              <a:rPr lang="zh-CN" altLang="en-US" dirty="0" smtClean="0">
                <a:solidFill>
                  <a:schemeClr val="tx1"/>
                </a:solidFill>
                <a:latin typeface="宋体" pitchFamily="2" charset="-122"/>
              </a:rPr>
              <a:t>频度：</a:t>
            </a:r>
            <a:r>
              <a:rPr lang="en-US" altLang="zh-CN" dirty="0" smtClean="0">
                <a:solidFill>
                  <a:schemeClr val="tx1"/>
                </a:solidFill>
                <a:latin typeface="宋体" pitchFamily="2" charset="-122"/>
              </a:rPr>
              <a:t>10</a:t>
            </a:r>
            <a:r>
              <a:rPr lang="zh-CN" altLang="en-US" dirty="0" smtClean="0">
                <a:solidFill>
                  <a:schemeClr val="tx1"/>
                </a:solidFill>
                <a:latin typeface="宋体" pitchFamily="2" charset="-122"/>
              </a:rPr>
              <a:t>秒、</a:t>
            </a:r>
            <a:r>
              <a:rPr lang="en-US" altLang="zh-CN" dirty="0" smtClean="0">
                <a:solidFill>
                  <a:schemeClr val="tx1"/>
                </a:solidFill>
                <a:latin typeface="宋体" pitchFamily="2" charset="-122"/>
              </a:rPr>
              <a:t>30</a:t>
            </a:r>
            <a:r>
              <a:rPr lang="zh-CN" altLang="en-US" dirty="0" smtClean="0">
                <a:solidFill>
                  <a:schemeClr val="tx1"/>
                </a:solidFill>
                <a:latin typeface="宋体" pitchFamily="2" charset="-122"/>
              </a:rPr>
              <a:t>秒、</a:t>
            </a:r>
            <a:r>
              <a:rPr lang="en-US" altLang="zh-CN" dirty="0" smtClean="0">
                <a:solidFill>
                  <a:schemeClr val="tx1"/>
                </a:solidFill>
                <a:latin typeface="宋体" pitchFamily="2" charset="-122"/>
              </a:rPr>
              <a:t>45</a:t>
            </a:r>
            <a:r>
              <a:rPr lang="zh-CN" altLang="en-US" dirty="0" smtClean="0">
                <a:solidFill>
                  <a:schemeClr val="tx1"/>
                </a:solidFill>
                <a:latin typeface="宋体" pitchFamily="2" charset="-122"/>
              </a:rPr>
              <a:t>秒、</a:t>
            </a:r>
            <a:r>
              <a:rPr lang="en-US" altLang="zh-CN" dirty="0" smtClean="0">
                <a:solidFill>
                  <a:schemeClr val="tx1"/>
                </a:solidFill>
                <a:latin typeface="宋体" pitchFamily="2" charset="-122"/>
              </a:rPr>
              <a:t>60</a:t>
            </a:r>
            <a:r>
              <a:rPr lang="zh-CN" altLang="en-US" dirty="0" smtClean="0">
                <a:solidFill>
                  <a:schemeClr val="tx1"/>
                </a:solidFill>
                <a:latin typeface="宋体" pitchFamily="2" charset="-122"/>
              </a:rPr>
              <a:t>秒</a:t>
            </a:r>
            <a:r>
              <a:rPr lang="en-US" altLang="zh-CN" dirty="0" smtClean="0">
                <a:solidFill>
                  <a:schemeClr val="tx1"/>
                </a:solidFill>
                <a:latin typeface="宋体" pitchFamily="2" charset="-122"/>
              </a:rPr>
              <a:t>…</a:t>
            </a:r>
          </a:p>
          <a:p>
            <a:pPr lvl="1">
              <a:lnSpc>
                <a:spcPct val="170000"/>
              </a:lnSpc>
              <a:buSzPct val="75000"/>
            </a:pPr>
            <a:r>
              <a:rPr lang="zh-CN" altLang="en-US" dirty="0" smtClean="0">
                <a:latin typeface="宋体" pitchFamily="2" charset="-122"/>
              </a:rPr>
              <a:t>类别：限制了短信收发的内容</a:t>
            </a:r>
            <a:endParaRPr lang="zh-CN" altLang="en-US" dirty="0">
              <a:solidFill>
                <a:schemeClr val="tx1"/>
              </a:solidFill>
              <a:latin typeface="宋体" pitchFamily="2" charset="-122"/>
            </a:endParaRPr>
          </a:p>
        </p:txBody>
      </p:sp>
    </p:spTree>
    <p:extLst>
      <p:ext uri="{BB962C8B-B14F-4D97-AF65-F5344CB8AC3E}">
        <p14:creationId xmlns:p14="http://schemas.microsoft.com/office/powerpoint/2010/main" val="16808090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body" idx="1"/>
          </p:nvPr>
        </p:nvSpPr>
        <p:spPr>
          <a:xfrm>
            <a:off x="152400" y="990600"/>
            <a:ext cx="8763000" cy="5410200"/>
          </a:xfrm>
        </p:spPr>
        <p:txBody>
          <a:bodyPr vert="horz" lIns="91440" tIns="45720" rIns="91440" bIns="45720" rtlCol="0">
            <a:normAutofit fontScale="70000" lnSpcReduction="20000"/>
          </a:bodyPr>
          <a:lstStyle/>
          <a:p>
            <a:pPr marL="0" indent="0">
              <a:lnSpc>
                <a:spcPct val="170000"/>
              </a:lnSpc>
              <a:buSzPct val="75000"/>
              <a:buNone/>
            </a:pPr>
            <a:r>
              <a:rPr lang="en-US" altLang="zh-CN" dirty="0" smtClean="0">
                <a:solidFill>
                  <a:schemeClr val="tx1"/>
                </a:solidFill>
                <a:latin typeface="宋体" pitchFamily="2" charset="-122"/>
              </a:rPr>
              <a:t>④</a:t>
            </a:r>
            <a:r>
              <a:rPr lang="zh-CN" altLang="en-US" dirty="0">
                <a:solidFill>
                  <a:schemeClr val="tx1"/>
                </a:solidFill>
                <a:latin typeface="宋体" pitchFamily="2" charset="-122"/>
              </a:rPr>
              <a:t>系统阻塞</a:t>
            </a:r>
            <a:r>
              <a:rPr lang="zh-CN" altLang="en-US" dirty="0" smtClean="0">
                <a:solidFill>
                  <a:schemeClr val="tx1"/>
                </a:solidFill>
                <a:latin typeface="宋体" pitchFamily="2" charset="-122"/>
              </a:rPr>
              <a:t>率：小于</a:t>
            </a:r>
            <a:r>
              <a:rPr lang="en-US" altLang="zh-CN" dirty="0" smtClean="0">
                <a:solidFill>
                  <a:schemeClr val="tx1"/>
                </a:solidFill>
                <a:latin typeface="宋体" pitchFamily="2" charset="-122"/>
              </a:rPr>
              <a:t>10</a:t>
            </a:r>
            <a:r>
              <a:rPr lang="en-US" altLang="zh-CN" baseline="30000" dirty="0" smtClean="0">
                <a:solidFill>
                  <a:schemeClr val="tx1"/>
                </a:solidFill>
                <a:latin typeface="宋体" pitchFamily="2" charset="-122"/>
              </a:rPr>
              <a:t>-3</a:t>
            </a:r>
            <a:r>
              <a:rPr lang="zh-CN" altLang="en-US" dirty="0">
                <a:solidFill>
                  <a:schemeClr val="tx1"/>
                </a:solidFill>
                <a:latin typeface="宋体" pitchFamily="2" charset="-122"/>
              </a:rPr>
              <a:t>。</a:t>
            </a:r>
          </a:p>
          <a:p>
            <a:pPr marL="0" indent="0">
              <a:lnSpc>
                <a:spcPct val="170000"/>
              </a:lnSpc>
              <a:buSzPct val="75000"/>
              <a:buNone/>
            </a:pPr>
            <a:r>
              <a:rPr lang="zh-CN" altLang="en-US" dirty="0">
                <a:solidFill>
                  <a:schemeClr val="tx1"/>
                </a:solidFill>
                <a:latin typeface="宋体" pitchFamily="2" charset="-122"/>
              </a:rPr>
              <a:t>⑤数据</a:t>
            </a:r>
            <a:r>
              <a:rPr lang="zh-CN" altLang="en-US" dirty="0" smtClean="0">
                <a:solidFill>
                  <a:schemeClr val="tx1"/>
                </a:solidFill>
                <a:latin typeface="宋体" pitchFamily="2" charset="-122"/>
              </a:rPr>
              <a:t>误码率：小于</a:t>
            </a:r>
            <a:r>
              <a:rPr lang="en-US" altLang="zh-CN" dirty="0" smtClean="0">
                <a:solidFill>
                  <a:schemeClr val="tx1"/>
                </a:solidFill>
                <a:latin typeface="宋体" pitchFamily="2" charset="-122"/>
              </a:rPr>
              <a:t>10</a:t>
            </a:r>
            <a:r>
              <a:rPr lang="en-US" altLang="zh-CN" baseline="30000" dirty="0" smtClean="0">
                <a:solidFill>
                  <a:schemeClr val="tx1"/>
                </a:solidFill>
                <a:latin typeface="宋体" pitchFamily="2" charset="-122"/>
              </a:rPr>
              <a:t>-5</a:t>
            </a:r>
            <a:r>
              <a:rPr lang="zh-CN" altLang="en-US" dirty="0">
                <a:solidFill>
                  <a:schemeClr val="tx1"/>
                </a:solidFill>
                <a:latin typeface="宋体" pitchFamily="2" charset="-122"/>
              </a:rPr>
              <a:t>。</a:t>
            </a:r>
          </a:p>
          <a:p>
            <a:pPr marL="0" indent="0">
              <a:lnSpc>
                <a:spcPct val="170000"/>
              </a:lnSpc>
              <a:buSzPct val="75000"/>
              <a:buNone/>
            </a:pPr>
            <a:r>
              <a:rPr lang="zh-CN" altLang="en-US" dirty="0">
                <a:solidFill>
                  <a:schemeClr val="tx1"/>
                </a:solidFill>
                <a:latin typeface="宋体" pitchFamily="2" charset="-122"/>
              </a:rPr>
              <a:t>⑥定位精度</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pPr>
            <a:r>
              <a:rPr lang="zh-CN" altLang="en-US" dirty="0" smtClean="0">
                <a:solidFill>
                  <a:schemeClr val="tx1"/>
                </a:solidFill>
                <a:latin typeface="宋体" pitchFamily="2" charset="-122"/>
              </a:rPr>
              <a:t>平面</a:t>
            </a:r>
            <a:r>
              <a:rPr lang="zh-CN" altLang="en-US" dirty="0">
                <a:solidFill>
                  <a:schemeClr val="tx1"/>
                </a:solidFill>
                <a:latin typeface="宋体" pitchFamily="2" charset="-122"/>
              </a:rPr>
              <a:t>位置精度 </a:t>
            </a:r>
            <a:r>
              <a:rPr lang="en-US" altLang="zh-CN" dirty="0">
                <a:solidFill>
                  <a:schemeClr val="tx1"/>
                </a:solidFill>
                <a:latin typeface="宋体" pitchFamily="2" charset="-122"/>
              </a:rPr>
              <a:t>(1σ)20m(</a:t>
            </a:r>
            <a:r>
              <a:rPr lang="zh-CN" altLang="en-US" dirty="0">
                <a:solidFill>
                  <a:schemeClr val="tx1"/>
                </a:solidFill>
                <a:latin typeface="宋体" pitchFamily="2" charset="-122"/>
              </a:rPr>
              <a:t>不设标</a:t>
            </a:r>
            <a:r>
              <a:rPr lang="zh-CN" altLang="en-US" dirty="0" smtClean="0">
                <a:solidFill>
                  <a:schemeClr val="tx1"/>
                </a:solidFill>
                <a:latin typeface="宋体" pitchFamily="2" charset="-122"/>
              </a:rPr>
              <a:t>校站区域</a:t>
            </a:r>
            <a:r>
              <a:rPr lang="en-US" altLang="zh-CN" dirty="0">
                <a:solidFill>
                  <a:schemeClr val="tx1"/>
                </a:solidFill>
                <a:latin typeface="宋体" pitchFamily="2" charset="-122"/>
              </a:rPr>
              <a:t>100m)</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pPr>
            <a:r>
              <a:rPr lang="zh-CN" altLang="en-US" dirty="0" smtClean="0">
                <a:solidFill>
                  <a:schemeClr val="tx1"/>
                </a:solidFill>
                <a:latin typeface="宋体" pitchFamily="2" charset="-122"/>
              </a:rPr>
              <a:t>高程</a:t>
            </a:r>
            <a:r>
              <a:rPr lang="zh-CN" altLang="en-US" dirty="0">
                <a:solidFill>
                  <a:schemeClr val="tx1"/>
                </a:solidFill>
                <a:latin typeface="宋体" pitchFamily="2" charset="-122"/>
              </a:rPr>
              <a:t>控制精度 </a:t>
            </a:r>
            <a:r>
              <a:rPr lang="en-US" altLang="zh-CN" dirty="0">
                <a:solidFill>
                  <a:schemeClr val="tx1"/>
                </a:solidFill>
                <a:latin typeface="宋体" pitchFamily="2" charset="-122"/>
              </a:rPr>
              <a:t>(</a:t>
            </a:r>
            <a:r>
              <a:rPr lang="en-US" altLang="zh-CN" dirty="0" smtClean="0">
                <a:solidFill>
                  <a:schemeClr val="tx1"/>
                </a:solidFill>
                <a:latin typeface="宋体" pitchFamily="2" charset="-122"/>
              </a:rPr>
              <a:t>1σ)10m</a:t>
            </a:r>
          </a:p>
          <a:p>
            <a:pPr marL="0" indent="0">
              <a:lnSpc>
                <a:spcPct val="170000"/>
              </a:lnSpc>
              <a:buSzPct val="75000"/>
              <a:buNone/>
            </a:pPr>
            <a:r>
              <a:rPr lang="en-US" altLang="zh-CN" dirty="0" smtClean="0">
                <a:solidFill>
                  <a:schemeClr val="tx1"/>
                </a:solidFill>
                <a:latin typeface="宋体" pitchFamily="2" charset="-122"/>
              </a:rPr>
              <a:t>⑦</a:t>
            </a:r>
            <a:r>
              <a:rPr lang="zh-CN" altLang="en-US" dirty="0">
                <a:solidFill>
                  <a:schemeClr val="tx1"/>
                </a:solidFill>
                <a:latin typeface="宋体" pitchFamily="2" charset="-122"/>
              </a:rPr>
              <a:t>简短报文通信能力： </a:t>
            </a:r>
            <a:endParaRPr lang="en-US" altLang="zh-CN" dirty="0" smtClean="0">
              <a:solidFill>
                <a:schemeClr val="tx1"/>
              </a:solidFill>
              <a:latin typeface="宋体" pitchFamily="2" charset="-122"/>
            </a:endParaRPr>
          </a:p>
          <a:p>
            <a:pPr lvl="1">
              <a:lnSpc>
                <a:spcPct val="170000"/>
              </a:lnSpc>
              <a:buSzPct val="75000"/>
            </a:pPr>
            <a:r>
              <a:rPr lang="zh-CN" altLang="en-US" dirty="0" smtClean="0">
                <a:solidFill>
                  <a:schemeClr val="tx1"/>
                </a:solidFill>
                <a:latin typeface="宋体" pitchFamily="2" charset="-122"/>
              </a:rPr>
              <a:t>用户</a:t>
            </a:r>
            <a:r>
              <a:rPr lang="zh-CN" altLang="en-US" dirty="0">
                <a:solidFill>
                  <a:schemeClr val="tx1"/>
                </a:solidFill>
                <a:latin typeface="宋体" pitchFamily="2" charset="-122"/>
              </a:rPr>
              <a:t>每次最多可以传送 </a:t>
            </a:r>
            <a:r>
              <a:rPr lang="en-US" altLang="zh-CN" dirty="0">
                <a:solidFill>
                  <a:schemeClr val="tx1"/>
                </a:solidFill>
                <a:latin typeface="宋体" pitchFamily="2" charset="-122"/>
              </a:rPr>
              <a:t>120 </a:t>
            </a:r>
            <a:r>
              <a:rPr lang="zh-CN" altLang="en-US" dirty="0">
                <a:solidFill>
                  <a:schemeClr val="tx1"/>
                </a:solidFill>
                <a:latin typeface="宋体" pitchFamily="2" charset="-122"/>
              </a:rPr>
              <a:t>个汉字的信息。</a:t>
            </a:r>
          </a:p>
          <a:p>
            <a:pPr marL="0" indent="0">
              <a:lnSpc>
                <a:spcPct val="170000"/>
              </a:lnSpc>
              <a:buSzPct val="75000"/>
              <a:buNone/>
            </a:pPr>
            <a:r>
              <a:rPr lang="zh-CN" altLang="en-US" dirty="0">
                <a:solidFill>
                  <a:schemeClr val="tx1"/>
                </a:solidFill>
                <a:latin typeface="宋体" pitchFamily="2" charset="-122"/>
              </a:rPr>
              <a:t>⑧授时精度（相对于控制中心时间系统</a:t>
            </a:r>
            <a:r>
              <a:rPr lang="en-US" altLang="zh-CN" dirty="0">
                <a:solidFill>
                  <a:schemeClr val="tx1"/>
                </a:solidFill>
                <a:latin typeface="宋体" pitchFamily="2" charset="-122"/>
              </a:rPr>
              <a:t>)</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pPr>
            <a:r>
              <a:rPr lang="zh-CN" altLang="en-US" dirty="0" smtClean="0">
                <a:solidFill>
                  <a:schemeClr val="tx1"/>
                </a:solidFill>
                <a:latin typeface="宋体" pitchFamily="2" charset="-122"/>
              </a:rPr>
              <a:t>单向</a:t>
            </a:r>
            <a:r>
              <a:rPr lang="zh-CN" altLang="en-US" dirty="0">
                <a:solidFill>
                  <a:schemeClr val="tx1"/>
                </a:solidFill>
                <a:latin typeface="宋体" pitchFamily="2" charset="-122"/>
              </a:rPr>
              <a:t>传递精度为 </a:t>
            </a:r>
            <a:r>
              <a:rPr lang="en-US" altLang="zh-CN" dirty="0">
                <a:solidFill>
                  <a:schemeClr val="tx1"/>
                </a:solidFill>
                <a:latin typeface="宋体" pitchFamily="2" charset="-122"/>
              </a:rPr>
              <a:t>100ns</a:t>
            </a:r>
            <a:r>
              <a:rPr lang="zh-CN" altLang="en-US" dirty="0">
                <a:solidFill>
                  <a:schemeClr val="tx1"/>
                </a:solidFill>
                <a:latin typeface="宋体" pitchFamily="2" charset="-122"/>
              </a:rPr>
              <a:t>；双向传递精度为 </a:t>
            </a:r>
            <a:r>
              <a:rPr lang="en-US" altLang="zh-CN" dirty="0">
                <a:solidFill>
                  <a:schemeClr val="tx1"/>
                </a:solidFill>
                <a:latin typeface="宋体" pitchFamily="2" charset="-122"/>
              </a:rPr>
              <a:t>20ns</a:t>
            </a:r>
            <a:r>
              <a:rPr lang="zh-CN" altLang="en-US" dirty="0">
                <a:solidFill>
                  <a:schemeClr val="tx1"/>
                </a:solidFill>
                <a:latin typeface="宋体" pitchFamily="2" charset="-122"/>
              </a:rPr>
              <a:t>。</a:t>
            </a:r>
          </a:p>
        </p:txBody>
      </p:sp>
    </p:spTree>
    <p:extLst>
      <p:ext uri="{BB962C8B-B14F-4D97-AF65-F5344CB8AC3E}">
        <p14:creationId xmlns:p14="http://schemas.microsoft.com/office/powerpoint/2010/main" val="5230593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a:t>
            </a:r>
            <a:r>
              <a:rPr lang="zh-CN" altLang="en-US" dirty="0"/>
              <a:t>工作原理</a:t>
            </a:r>
          </a:p>
        </p:txBody>
      </p:sp>
      <p:sp>
        <p:nvSpPr>
          <p:cNvPr id="129026" name="Rectangle 2"/>
          <p:cNvSpPr>
            <a:spLocks noGrp="1" noChangeArrowheads="1"/>
          </p:cNvSpPr>
          <p:nvPr>
            <p:ph idx="1"/>
          </p:nvPr>
        </p:nvSpPr>
        <p:spPr>
          <a:xfrm>
            <a:off x="457200" y="2503437"/>
            <a:ext cx="8229600" cy="4525963"/>
          </a:xfrm>
        </p:spPr>
        <p:txBody>
          <a:bodyPr vert="horz" lIns="91440" tIns="45720" rIns="91440" bIns="45720" rtlCol="0">
            <a:normAutofit/>
          </a:bodyPr>
          <a:lstStyle/>
          <a:p>
            <a:pPr marL="0" indent="0">
              <a:lnSpc>
                <a:spcPct val="170000"/>
              </a:lnSpc>
              <a:buSzPct val="75000"/>
              <a:buNone/>
            </a:pPr>
            <a:r>
              <a:rPr lang="en-US" altLang="zh-CN" dirty="0">
                <a:solidFill>
                  <a:schemeClr val="tx1"/>
                </a:solidFill>
                <a:latin typeface="宋体" pitchFamily="2" charset="-122"/>
              </a:rPr>
              <a:t>	</a:t>
            </a:r>
            <a:r>
              <a:rPr lang="zh-CN" altLang="en-US" dirty="0" smtClean="0">
                <a:solidFill>
                  <a:schemeClr val="tx1"/>
                </a:solidFill>
                <a:latin typeface="宋体" pitchFamily="2" charset="-122"/>
              </a:rPr>
              <a:t>定位采用三球交会测量原理。</a:t>
            </a:r>
            <a:endParaRPr lang="zh-CN" altLang="en-US" dirty="0">
              <a:solidFill>
                <a:schemeClr val="tx1"/>
              </a:solidFill>
              <a:latin typeface="宋体" pitchFamily="2" charset="-122"/>
            </a:endParaRPr>
          </a:p>
        </p:txBody>
      </p:sp>
      <p:sp>
        <p:nvSpPr>
          <p:cNvPr id="4" name="Rectangle 2"/>
          <p:cNvSpPr txBox="1">
            <a:spLocks noChangeArrowheads="1"/>
          </p:cNvSpPr>
          <p:nvPr/>
        </p:nvSpPr>
        <p:spPr>
          <a:xfrm>
            <a:off x="251520" y="5124325"/>
            <a:ext cx="8763000" cy="1656184"/>
          </a:xfrm>
          <a:prstGeom prst="rect">
            <a:avLst/>
          </a:prstGeom>
        </p:spPr>
        <p:txBody>
          <a:bodyPr vert="horz" lIns="91440" tIns="45720" rIns="91440" bIns="45720" rtlCol="0">
            <a:normAutofit/>
          </a:bodyPr>
          <a:lstStyle>
            <a:lvl1pPr marL="342900" indent="-342900" algn="l" defTabSz="914400" rtl="0" eaLnBrk="1" latinLnBrk="0" hangingPunct="1">
              <a:lnSpc>
                <a:spcPct val="150000"/>
              </a:lnSpc>
              <a:spcBef>
                <a:spcPct val="20000"/>
              </a:spcBef>
              <a:buFont typeface="Arial" panose="020B0604020202020204" pitchFamily="34" charset="0"/>
              <a:buChar char="•"/>
              <a:defRPr sz="3200" b="1" kern="1200">
                <a:solidFill>
                  <a:srgbClr val="000099"/>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lnSpc>
                <a:spcPct val="150000"/>
              </a:lnSpc>
              <a:spcBef>
                <a:spcPct val="20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ct val="20000"/>
              </a:spcBef>
              <a:buFont typeface="Arial" panose="020B0604020202020204" pitchFamily="34" charset="0"/>
              <a:buChar char="•"/>
              <a:defRPr sz="24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ct val="200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70000"/>
              </a:lnSpc>
              <a:buSzPct val="75000"/>
              <a:buFont typeface="Arial" panose="020B0604020202020204" pitchFamily="34" charset="0"/>
              <a:buNone/>
            </a:pPr>
            <a:r>
              <a:rPr lang="zh-CN" altLang="en-US" sz="1800" dirty="0" smtClean="0">
                <a:latin typeface="宋体" pitchFamily="2" charset="-122"/>
              </a:rPr>
              <a:t>几何原理：</a:t>
            </a:r>
            <a:r>
              <a:rPr lang="zh-CN" altLang="en-US" sz="1800" dirty="0" smtClean="0">
                <a:solidFill>
                  <a:schemeClr val="tx1"/>
                </a:solidFill>
                <a:latin typeface="宋体" pitchFamily="2" charset="-122"/>
              </a:rPr>
              <a:t>以卫星为球心，以卫星至测站</a:t>
            </a:r>
            <a:r>
              <a:rPr lang="en-US" altLang="zh-CN" sz="1800" dirty="0" smtClean="0">
                <a:solidFill>
                  <a:schemeClr val="tx1"/>
                </a:solidFill>
                <a:latin typeface="宋体" pitchFamily="2" charset="-122"/>
              </a:rPr>
              <a:t>(</a:t>
            </a:r>
            <a:r>
              <a:rPr lang="zh-CN" altLang="en-US" sz="1800" dirty="0" smtClean="0">
                <a:solidFill>
                  <a:schemeClr val="tx1"/>
                </a:solidFill>
                <a:latin typeface="宋体" pitchFamily="2" charset="-122"/>
              </a:rPr>
              <a:t>用户</a:t>
            </a:r>
            <a:r>
              <a:rPr lang="en-US" altLang="zh-CN" sz="1800" dirty="0" smtClean="0">
                <a:solidFill>
                  <a:schemeClr val="tx1"/>
                </a:solidFill>
                <a:latin typeface="宋体" pitchFamily="2" charset="-122"/>
              </a:rPr>
              <a:t>)</a:t>
            </a:r>
            <a:r>
              <a:rPr lang="zh-CN" altLang="en-US" sz="1800" dirty="0" smtClean="0">
                <a:solidFill>
                  <a:schemeClr val="tx1"/>
                </a:solidFill>
                <a:latin typeface="宋体" pitchFamily="2" charset="-122"/>
              </a:rPr>
              <a:t>的斜距为半径，可以作两个大球，在满足</a:t>
            </a:r>
            <a:r>
              <a:rPr lang="en-US" altLang="zh-CN" sz="1800" dirty="0" smtClean="0">
                <a:solidFill>
                  <a:schemeClr val="tx1"/>
                </a:solidFill>
                <a:latin typeface="宋体" pitchFamily="2" charset="-122"/>
              </a:rPr>
              <a:t>—</a:t>
            </a:r>
            <a:r>
              <a:rPr lang="zh-CN" altLang="en-US" sz="1800" dirty="0" smtClean="0">
                <a:solidFill>
                  <a:schemeClr val="tx1"/>
                </a:solidFill>
                <a:latin typeface="宋体" pitchFamily="2" charset="-122"/>
              </a:rPr>
              <a:t>定条件下，两大球面相交形成交线圆，并穿过赤道面，在地球的南半球和北半球各有一个交点、其中一个交点就是用户的点位。</a:t>
            </a:r>
            <a:endParaRPr lang="zh-CN" altLang="en-US" sz="1800" dirty="0">
              <a:solidFill>
                <a:schemeClr val="tx1"/>
              </a:solidFill>
              <a:latin typeface="宋体" pitchFamily="2" charset="-122"/>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538" y="1523925"/>
            <a:ext cx="6638925" cy="334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直接连接符 5"/>
          <p:cNvCxnSpPr/>
          <p:nvPr/>
        </p:nvCxnSpPr>
        <p:spPr>
          <a:xfrm flipH="1">
            <a:off x="6804248" y="2460029"/>
            <a:ext cx="360040" cy="14401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矩形 6"/>
          <p:cNvSpPr/>
          <p:nvPr/>
        </p:nvSpPr>
        <p:spPr>
          <a:xfrm rot="6055066">
            <a:off x="6587000" y="3109335"/>
            <a:ext cx="1404552" cy="276999"/>
          </a:xfrm>
          <a:prstGeom prst="rect">
            <a:avLst/>
          </a:prstGeom>
        </p:spPr>
        <p:txBody>
          <a:bodyPr wrap="none">
            <a:spAutoFit/>
          </a:bodyPr>
          <a:lstStyle/>
          <a:p>
            <a:r>
              <a:rPr lang="en-US" altLang="zh-CN" sz="1200" dirty="0" smtClean="0"/>
              <a:t>22000km-42000km</a:t>
            </a:r>
            <a:endParaRPr lang="zh-CN" altLang="en-US" sz="1200" dirty="0"/>
          </a:p>
        </p:txBody>
      </p:sp>
      <p:sp>
        <p:nvSpPr>
          <p:cNvPr id="8" name="矩形 7"/>
          <p:cNvSpPr/>
          <p:nvPr/>
        </p:nvSpPr>
        <p:spPr>
          <a:xfrm>
            <a:off x="4572000" y="2027981"/>
            <a:ext cx="1372492" cy="338554"/>
          </a:xfrm>
          <a:prstGeom prst="rect">
            <a:avLst/>
          </a:prstGeom>
          <a:solidFill>
            <a:schemeClr val="bg1"/>
          </a:solidFill>
        </p:spPr>
        <p:txBody>
          <a:bodyPr wrap="none">
            <a:spAutoFit/>
          </a:bodyPr>
          <a:lstStyle/>
          <a:p>
            <a:r>
              <a:rPr lang="zh-CN" altLang="en-US" sz="1600" dirty="0" smtClean="0"/>
              <a:t>大于</a:t>
            </a:r>
            <a:r>
              <a:rPr lang="en-US" altLang="zh-CN" sz="1600" dirty="0" smtClean="0"/>
              <a:t>36000km</a:t>
            </a:r>
            <a:endParaRPr lang="zh-CN" altLang="en-US" sz="1600" dirty="0"/>
          </a:p>
        </p:txBody>
      </p:sp>
      <p:sp>
        <p:nvSpPr>
          <p:cNvPr id="9" name="矩形 8"/>
          <p:cNvSpPr/>
          <p:nvPr/>
        </p:nvSpPr>
        <p:spPr>
          <a:xfrm rot="1598882">
            <a:off x="5076056" y="3055804"/>
            <a:ext cx="1372492" cy="338554"/>
          </a:xfrm>
          <a:prstGeom prst="rect">
            <a:avLst/>
          </a:prstGeom>
          <a:solidFill>
            <a:schemeClr val="bg1"/>
          </a:solidFill>
        </p:spPr>
        <p:txBody>
          <a:bodyPr wrap="none">
            <a:spAutoFit/>
          </a:bodyPr>
          <a:lstStyle/>
          <a:p>
            <a:r>
              <a:rPr lang="zh-CN" altLang="en-US" sz="1600" dirty="0" smtClean="0"/>
              <a:t>大于</a:t>
            </a:r>
            <a:r>
              <a:rPr lang="en-US" altLang="zh-CN" sz="1600" dirty="0" smtClean="0"/>
              <a:t>36000km</a:t>
            </a:r>
            <a:endParaRPr lang="zh-CN" altLang="en-US" sz="1600" dirty="0"/>
          </a:p>
        </p:txBody>
      </p:sp>
      <p:cxnSp>
        <p:nvCxnSpPr>
          <p:cNvPr id="10" name="直接连接符 9"/>
          <p:cNvCxnSpPr/>
          <p:nvPr/>
        </p:nvCxnSpPr>
        <p:spPr>
          <a:xfrm>
            <a:off x="3635896" y="3900189"/>
            <a:ext cx="1224136"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258246" y="4188221"/>
            <a:ext cx="1401986" cy="288032"/>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88024" y="4404245"/>
            <a:ext cx="877163" cy="369332"/>
          </a:xfrm>
          <a:prstGeom prst="rect">
            <a:avLst/>
          </a:prstGeom>
          <a:solidFill>
            <a:schemeClr val="bg1"/>
          </a:solidFill>
        </p:spPr>
        <p:txBody>
          <a:bodyPr wrap="none" rtlCol="0">
            <a:spAutoFit/>
          </a:bodyPr>
          <a:lstStyle/>
          <a:p>
            <a:r>
              <a:rPr lang="zh-CN" altLang="en-US" b="1" dirty="0"/>
              <a:t>赤道面</a:t>
            </a:r>
          </a:p>
        </p:txBody>
      </p:sp>
      <p:sp>
        <p:nvSpPr>
          <p:cNvPr id="13" name="椭圆 12"/>
          <p:cNvSpPr/>
          <p:nvPr/>
        </p:nvSpPr>
        <p:spPr>
          <a:xfrm>
            <a:off x="3563888" y="2366535"/>
            <a:ext cx="144016" cy="934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995936" y="4044205"/>
            <a:ext cx="144016" cy="934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962227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764704"/>
            <a:ext cx="8229600" cy="652934"/>
          </a:xfrm>
        </p:spPr>
        <p:txBody>
          <a:bodyPr>
            <a:noAutofit/>
          </a:bodyPr>
          <a:lstStyle/>
          <a:p>
            <a:r>
              <a:rPr lang="zh-CN" altLang="en-US" sz="2400" dirty="0">
                <a:solidFill>
                  <a:srgbClr val="000099"/>
                </a:solidFill>
                <a:latin typeface="宋体" pitchFamily="2" charset="-122"/>
              </a:rPr>
              <a:t>当知道用户大地高时，能唯一确定用户位置</a:t>
            </a:r>
            <a:r>
              <a:rPr lang="zh-CN" altLang="en-US" sz="2400" dirty="0">
                <a:solidFill>
                  <a:srgbClr val="000099"/>
                </a:solidFill>
              </a:rPr>
              <a:t/>
            </a:r>
            <a:br>
              <a:rPr lang="zh-CN" altLang="en-US" sz="2400" dirty="0">
                <a:solidFill>
                  <a:srgbClr val="000099"/>
                </a:solidFill>
              </a:rPr>
            </a:br>
            <a:endParaRPr lang="zh-CN" altLang="en-US" sz="2400" dirty="0">
              <a:solidFill>
                <a:srgbClr val="000099"/>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628800"/>
            <a:ext cx="8016166"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03019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body" idx="1"/>
          </p:nvPr>
        </p:nvSpPr>
        <p:spPr>
          <a:xfrm>
            <a:off x="539552" y="620688"/>
            <a:ext cx="7920880" cy="5780112"/>
          </a:xfrm>
        </p:spPr>
        <p:txBody>
          <a:bodyPr vert="horz" lIns="91440" tIns="45720" rIns="91440" bIns="45720" rtlCol="0">
            <a:normAutofit/>
          </a:bodyPr>
          <a:lstStyle/>
          <a:p>
            <a:pPr marL="0" indent="0">
              <a:lnSpc>
                <a:spcPct val="170000"/>
              </a:lnSpc>
              <a:buSzPct val="75000"/>
              <a:buNone/>
            </a:pPr>
            <a:r>
              <a:rPr lang="zh-CN" altLang="en-US" sz="2400" dirty="0" smtClean="0">
                <a:solidFill>
                  <a:schemeClr val="tx1"/>
                </a:solidFill>
                <a:latin typeface="宋体" pitchFamily="2" charset="-122"/>
              </a:rPr>
              <a:t>    根据</a:t>
            </a:r>
            <a:r>
              <a:rPr lang="zh-CN" altLang="en-US" sz="2400" dirty="0">
                <a:solidFill>
                  <a:schemeClr val="tx1"/>
                </a:solidFill>
                <a:latin typeface="宋体" pitchFamily="2" charset="-122"/>
              </a:rPr>
              <a:t>系统定位的几何原理和几何分析，要惟一确定用户的点位必须满足以下</a:t>
            </a:r>
            <a:r>
              <a:rPr lang="en-US" altLang="zh-CN" sz="2400" dirty="0">
                <a:solidFill>
                  <a:schemeClr val="tx1"/>
                </a:solidFill>
                <a:latin typeface="宋体" pitchFamily="2" charset="-122"/>
              </a:rPr>
              <a:t>3</a:t>
            </a:r>
            <a:r>
              <a:rPr lang="zh-CN" altLang="en-US" sz="2400" dirty="0">
                <a:solidFill>
                  <a:schemeClr val="tx1"/>
                </a:solidFill>
                <a:latin typeface="宋体" pitchFamily="2" charset="-122"/>
              </a:rPr>
              <a:t>个条件：</a:t>
            </a:r>
          </a:p>
          <a:p>
            <a:pPr>
              <a:lnSpc>
                <a:spcPct val="170000"/>
              </a:lnSpc>
              <a:buSzPct val="75000"/>
              <a:buFont typeface="Wingdings" pitchFamily="2" charset="2"/>
              <a:buChar char="Ø"/>
            </a:pPr>
            <a:r>
              <a:rPr lang="zh-CN" altLang="en-US" sz="2400" dirty="0" smtClean="0">
                <a:latin typeface="宋体" pitchFamily="2" charset="-122"/>
              </a:rPr>
              <a:t>条件一：</a:t>
            </a:r>
            <a:r>
              <a:rPr lang="zh-CN" altLang="en-US" sz="2400" dirty="0" smtClean="0">
                <a:solidFill>
                  <a:schemeClr val="tx1"/>
                </a:solidFill>
                <a:latin typeface="宋体" pitchFamily="2" charset="-122"/>
              </a:rPr>
              <a:t>两</a:t>
            </a:r>
            <a:r>
              <a:rPr lang="zh-CN" altLang="en-US" sz="2400" dirty="0">
                <a:solidFill>
                  <a:schemeClr val="tx1"/>
                </a:solidFill>
                <a:latin typeface="宋体" pitchFamily="2" charset="-122"/>
              </a:rPr>
              <a:t>卫星间的弦长必须小于两斜距之</a:t>
            </a:r>
            <a:r>
              <a:rPr lang="zh-CN" altLang="en-US" sz="2400" dirty="0" smtClean="0">
                <a:solidFill>
                  <a:schemeClr val="tx1"/>
                </a:solidFill>
                <a:latin typeface="宋体" pitchFamily="2" charset="-122"/>
              </a:rPr>
              <a:t>和</a:t>
            </a:r>
            <a:endParaRPr lang="en-US" altLang="zh-CN" sz="2400" dirty="0" smtClean="0">
              <a:solidFill>
                <a:schemeClr val="tx1"/>
              </a:solidFill>
              <a:latin typeface="宋体" pitchFamily="2" charset="-122"/>
            </a:endParaRPr>
          </a:p>
          <a:p>
            <a:pPr lvl="1">
              <a:lnSpc>
                <a:spcPct val="170000"/>
              </a:lnSpc>
              <a:buSzPct val="75000"/>
              <a:buFont typeface="Wingdings" pitchFamily="2" charset="2"/>
              <a:buChar char="Ø"/>
            </a:pPr>
            <a:r>
              <a:rPr lang="zh-CN" altLang="en-US" sz="2000" dirty="0" smtClean="0">
                <a:solidFill>
                  <a:schemeClr val="tx1"/>
                </a:solidFill>
                <a:latin typeface="宋体" pitchFamily="2" charset="-122"/>
              </a:rPr>
              <a:t>两</a:t>
            </a:r>
            <a:r>
              <a:rPr lang="zh-CN" altLang="en-US" sz="2000" dirty="0">
                <a:solidFill>
                  <a:schemeClr val="tx1"/>
                </a:solidFill>
                <a:latin typeface="宋体" pitchFamily="2" charset="-122"/>
              </a:rPr>
              <a:t>卫星间的</a:t>
            </a:r>
            <a:r>
              <a:rPr lang="zh-CN" altLang="en-US" sz="2000" dirty="0" smtClean="0">
                <a:solidFill>
                  <a:schemeClr val="tx1"/>
                </a:solidFill>
                <a:latin typeface="宋体" pitchFamily="2" charset="-122"/>
              </a:rPr>
              <a:t>最大地心夹角</a:t>
            </a:r>
            <a:r>
              <a:rPr lang="zh-CN" altLang="en-US" sz="2000" dirty="0">
                <a:solidFill>
                  <a:schemeClr val="tx1"/>
                </a:solidFill>
                <a:latin typeface="宋体" pitchFamily="2" charset="-122"/>
              </a:rPr>
              <a:t>不得超过</a:t>
            </a:r>
            <a:r>
              <a:rPr lang="en-US" altLang="zh-CN" sz="2000" dirty="0">
                <a:solidFill>
                  <a:schemeClr val="tx1"/>
                </a:solidFill>
                <a:latin typeface="宋体" pitchFamily="2" charset="-122"/>
              </a:rPr>
              <a:t>162</a:t>
            </a:r>
            <a:r>
              <a:rPr lang="en-US" altLang="zh-CN" sz="2000" dirty="0" smtClean="0">
                <a:solidFill>
                  <a:schemeClr val="tx1"/>
                </a:solidFill>
                <a:latin typeface="宋体" pitchFamily="2" charset="-122"/>
              </a:rPr>
              <a:t>°</a:t>
            </a:r>
            <a:r>
              <a:rPr lang="zh-CN" altLang="en-US" sz="2000" dirty="0" smtClean="0">
                <a:solidFill>
                  <a:schemeClr val="tx1"/>
                </a:solidFill>
                <a:latin typeface="宋体" pitchFamily="2" charset="-122"/>
              </a:rPr>
              <a:t>，否则不能</a:t>
            </a:r>
            <a:r>
              <a:rPr lang="zh-CN" altLang="en-US" sz="2000" dirty="0">
                <a:solidFill>
                  <a:schemeClr val="tx1"/>
                </a:solidFill>
                <a:latin typeface="宋体" pitchFamily="2" charset="-122"/>
              </a:rPr>
              <a:t>形成交线</a:t>
            </a:r>
            <a:r>
              <a:rPr lang="zh-CN" altLang="en-US" sz="2000" dirty="0" smtClean="0">
                <a:solidFill>
                  <a:schemeClr val="tx1"/>
                </a:solidFill>
                <a:latin typeface="宋体" pitchFamily="2" charset="-122"/>
              </a:rPr>
              <a:t>圆</a:t>
            </a:r>
            <a:endParaRPr lang="en-US" altLang="zh-CN" sz="2000" dirty="0" smtClean="0">
              <a:solidFill>
                <a:schemeClr val="tx1"/>
              </a:solidFill>
              <a:latin typeface="宋体" pitchFamily="2" charset="-122"/>
            </a:endParaRPr>
          </a:p>
          <a:p>
            <a:pPr lvl="1">
              <a:lnSpc>
                <a:spcPct val="170000"/>
              </a:lnSpc>
              <a:buSzPct val="75000"/>
              <a:buFont typeface="Wingdings" pitchFamily="2" charset="2"/>
              <a:buChar char="Ø"/>
            </a:pPr>
            <a:r>
              <a:rPr lang="zh-CN" altLang="en-US" sz="2000" dirty="0" smtClean="0">
                <a:solidFill>
                  <a:schemeClr val="tx1"/>
                </a:solidFill>
                <a:latin typeface="宋体" pitchFamily="2" charset="-122"/>
              </a:rPr>
              <a:t>当</a:t>
            </a:r>
            <a:r>
              <a:rPr lang="zh-CN" altLang="en-US" sz="2000" dirty="0">
                <a:solidFill>
                  <a:schemeClr val="tx1"/>
                </a:solidFill>
                <a:latin typeface="宋体" pitchFamily="2" charset="-122"/>
              </a:rPr>
              <a:t>两卫星的弧距为</a:t>
            </a:r>
            <a:r>
              <a:rPr lang="en-US" altLang="zh-CN" sz="2000" dirty="0">
                <a:solidFill>
                  <a:schemeClr val="tx1"/>
                </a:solidFill>
                <a:latin typeface="宋体" pitchFamily="2" charset="-122"/>
              </a:rPr>
              <a:t>60°</a:t>
            </a:r>
            <a:r>
              <a:rPr lang="zh-CN" altLang="en-US" sz="2000" dirty="0">
                <a:solidFill>
                  <a:schemeClr val="tx1"/>
                </a:solidFill>
                <a:latin typeface="宋体" pitchFamily="2" charset="-122"/>
              </a:rPr>
              <a:t>时，几何精度</a:t>
            </a:r>
            <a:r>
              <a:rPr lang="zh-CN" altLang="en-US" sz="2000" dirty="0" smtClean="0">
                <a:solidFill>
                  <a:schemeClr val="tx1"/>
                </a:solidFill>
                <a:latin typeface="宋体" pitchFamily="2" charset="-122"/>
              </a:rPr>
              <a:t>最好</a:t>
            </a:r>
            <a:endParaRPr lang="zh-CN" altLang="en-US" sz="2000" dirty="0">
              <a:solidFill>
                <a:schemeClr val="tx1"/>
              </a:solidFill>
              <a:latin typeface="宋体" pitchFamily="2" charset="-122"/>
            </a:endParaRPr>
          </a:p>
          <a:p>
            <a:pPr>
              <a:lnSpc>
                <a:spcPct val="170000"/>
              </a:lnSpc>
              <a:buSzPct val="75000"/>
              <a:buFont typeface="Wingdings" pitchFamily="2" charset="2"/>
              <a:buChar char="Ø"/>
            </a:pPr>
            <a:r>
              <a:rPr lang="zh-CN" altLang="en-US" sz="2400" dirty="0" smtClean="0">
                <a:latin typeface="宋体" pitchFamily="2" charset="-122"/>
              </a:rPr>
              <a:t>条件二：</a:t>
            </a:r>
            <a:r>
              <a:rPr lang="zh-CN" altLang="en-US" sz="2400" dirty="0" smtClean="0">
                <a:solidFill>
                  <a:schemeClr val="tx1"/>
                </a:solidFill>
                <a:latin typeface="宋体" pitchFamily="2" charset="-122"/>
              </a:rPr>
              <a:t>交线</a:t>
            </a:r>
            <a:r>
              <a:rPr lang="zh-CN" altLang="en-US" sz="2400" dirty="0">
                <a:solidFill>
                  <a:schemeClr val="tx1"/>
                </a:solidFill>
                <a:latin typeface="宋体" pitchFamily="2" charset="-122"/>
              </a:rPr>
              <a:t>圆必须与用户水平面</a:t>
            </a:r>
            <a:r>
              <a:rPr lang="zh-CN" altLang="en-US" sz="2400" dirty="0" smtClean="0">
                <a:solidFill>
                  <a:schemeClr val="tx1"/>
                </a:solidFill>
                <a:latin typeface="宋体" pitchFamily="2" charset="-122"/>
              </a:rPr>
              <a:t>相交</a:t>
            </a:r>
            <a:endParaRPr lang="en-US" altLang="zh-CN" sz="2400" dirty="0" smtClean="0">
              <a:solidFill>
                <a:schemeClr val="tx1"/>
              </a:solidFill>
              <a:latin typeface="宋体" pitchFamily="2" charset="-122"/>
            </a:endParaRPr>
          </a:p>
          <a:p>
            <a:pPr>
              <a:lnSpc>
                <a:spcPct val="170000"/>
              </a:lnSpc>
              <a:buSzPct val="75000"/>
              <a:buFont typeface="Wingdings" pitchFamily="2" charset="2"/>
              <a:buChar char="Ø"/>
            </a:pPr>
            <a:r>
              <a:rPr lang="zh-CN" altLang="en-US" sz="2400" dirty="0" smtClean="0">
                <a:latin typeface="宋体" pitchFamily="2" charset="-122"/>
              </a:rPr>
              <a:t>条件三：</a:t>
            </a:r>
            <a:r>
              <a:rPr lang="zh-CN" altLang="en-US" sz="2400" dirty="0">
                <a:solidFill>
                  <a:schemeClr val="tx1"/>
                </a:solidFill>
                <a:latin typeface="宋体" pitchFamily="2" charset="-122"/>
              </a:rPr>
              <a:t>必须已知用户点的</a:t>
            </a:r>
            <a:r>
              <a:rPr lang="zh-CN" altLang="en-US" sz="2400" dirty="0" smtClean="0">
                <a:solidFill>
                  <a:schemeClr val="tx1"/>
                </a:solidFill>
                <a:latin typeface="宋体" pitchFamily="2" charset="-122"/>
              </a:rPr>
              <a:t>大地高</a:t>
            </a:r>
            <a:endParaRPr lang="zh-CN" altLang="en-US" sz="2400" dirty="0">
              <a:solidFill>
                <a:schemeClr val="tx1"/>
              </a:solidFill>
              <a:latin typeface="宋体" pitchFamily="2" charset="-122"/>
            </a:endParaRPr>
          </a:p>
        </p:txBody>
      </p:sp>
    </p:spTree>
    <p:extLst>
      <p:ext uri="{BB962C8B-B14F-4D97-AF65-F5344CB8AC3E}">
        <p14:creationId xmlns:p14="http://schemas.microsoft.com/office/powerpoint/2010/main" val="29209917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body" idx="1"/>
          </p:nvPr>
        </p:nvSpPr>
        <p:spPr>
          <a:xfrm>
            <a:off x="611560" y="990600"/>
            <a:ext cx="7848872" cy="5410200"/>
          </a:xfrm>
        </p:spPr>
        <p:txBody>
          <a:bodyPr vert="horz" lIns="91440" tIns="45720" rIns="91440" bIns="45720" rtlCol="0">
            <a:normAutofit/>
          </a:bodyPr>
          <a:lstStyle/>
          <a:p>
            <a:pPr marL="0" indent="0">
              <a:lnSpc>
                <a:spcPct val="170000"/>
              </a:lnSpc>
              <a:buSzPct val="75000"/>
              <a:buNone/>
            </a:pPr>
            <a:r>
              <a:rPr lang="zh-CN" altLang="en-US" sz="2400" dirty="0" smtClean="0">
                <a:solidFill>
                  <a:schemeClr val="tx1"/>
                </a:solidFill>
                <a:latin typeface="宋体" pitchFamily="2" charset="-122"/>
              </a:rPr>
              <a:t>观测方程</a:t>
            </a:r>
            <a:endParaRPr lang="en-US" altLang="zh-CN" sz="2400" dirty="0" smtClean="0">
              <a:solidFill>
                <a:schemeClr val="tx1"/>
              </a:solidFill>
              <a:latin typeface="宋体" pitchFamily="2" charset="-122"/>
            </a:endParaRPr>
          </a:p>
          <a:p>
            <a:pPr marL="0" indent="0">
              <a:lnSpc>
                <a:spcPct val="170000"/>
              </a:lnSpc>
              <a:buSzPct val="75000"/>
              <a:buNone/>
            </a:pPr>
            <a:r>
              <a:rPr lang="en-US" altLang="zh-CN" sz="2400" dirty="0" smtClean="0">
                <a:solidFill>
                  <a:schemeClr val="tx1"/>
                </a:solidFill>
                <a:latin typeface="宋体" pitchFamily="2" charset="-122"/>
              </a:rPr>
              <a:t>	</a:t>
            </a:r>
            <a:r>
              <a:rPr lang="zh-CN" altLang="en-US" sz="2400" dirty="0" smtClean="0">
                <a:solidFill>
                  <a:schemeClr val="tx1"/>
                </a:solidFill>
                <a:latin typeface="宋体" pitchFamily="2" charset="-122"/>
              </a:rPr>
              <a:t>已知</a:t>
            </a:r>
            <a:r>
              <a:rPr lang="zh-CN" altLang="en-US" sz="2400" dirty="0">
                <a:solidFill>
                  <a:schemeClr val="tx1"/>
                </a:solidFill>
                <a:latin typeface="宋体" pitchFamily="2" charset="-122"/>
              </a:rPr>
              <a:t>的卫星位置、观测站应答</a:t>
            </a:r>
            <a:r>
              <a:rPr lang="zh-CN" altLang="en-US" sz="2400" dirty="0" smtClean="0">
                <a:solidFill>
                  <a:schemeClr val="tx1"/>
                </a:solidFill>
                <a:latin typeface="宋体" pitchFamily="2" charset="-122"/>
              </a:rPr>
              <a:t>询问信号之后，每个卫星可以得到一个测站的观测方程式，双星可得到两</a:t>
            </a:r>
            <a:r>
              <a:rPr lang="zh-CN" altLang="en-US" sz="2400" dirty="0">
                <a:solidFill>
                  <a:schemeClr val="tx1"/>
                </a:solidFill>
                <a:latin typeface="宋体" pitchFamily="2" charset="-122"/>
              </a:rPr>
              <a:t>个观测量方程。</a:t>
            </a:r>
          </a:p>
        </p:txBody>
      </p:sp>
      <p:pic>
        <p:nvPicPr>
          <p:cNvPr id="1228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2375" y="3539728"/>
            <a:ext cx="24384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885" name="Rectangle 5"/>
          <p:cNvSpPr>
            <a:spLocks noChangeArrowheads="1"/>
          </p:cNvSpPr>
          <p:nvPr/>
        </p:nvSpPr>
        <p:spPr bwMode="auto">
          <a:xfrm>
            <a:off x="1043608" y="4725144"/>
            <a:ext cx="61926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err="1">
                <a:latin typeface="微软雅黑" panose="020B0503020204020204" pitchFamily="34" charset="-122"/>
                <a:ea typeface="微软雅黑" panose="020B0503020204020204" pitchFamily="34" charset="-122"/>
              </a:rPr>
              <a:t>Xs</a:t>
            </a:r>
            <a:r>
              <a:rPr lang="zh-CN" altLang="en-US" sz="2000" b="1" dirty="0">
                <a:latin typeface="微软雅黑" panose="020B0503020204020204" pitchFamily="34" charset="-122"/>
                <a:ea typeface="微软雅黑" panose="020B0503020204020204" pitchFamily="34" charset="-122"/>
              </a:rPr>
              <a:t>和</a:t>
            </a:r>
            <a:r>
              <a:rPr lang="en-US" altLang="zh-CN" sz="2000" b="1" dirty="0">
                <a:latin typeface="微软雅黑" panose="020B0503020204020204" pitchFamily="34" charset="-122"/>
                <a:ea typeface="微软雅黑" panose="020B0503020204020204" pitchFamily="34" charset="-122"/>
              </a:rPr>
              <a:t>Xu</a:t>
            </a:r>
            <a:r>
              <a:rPr lang="zh-CN" altLang="en-US" sz="2000" b="1" dirty="0">
                <a:latin typeface="微软雅黑" panose="020B0503020204020204" pitchFamily="34" charset="-122"/>
                <a:ea typeface="微软雅黑" panose="020B0503020204020204" pitchFamily="34" charset="-122"/>
              </a:rPr>
              <a:t>分别为卫星坐标矢量和测站</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用户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坐标矢量</a:t>
            </a:r>
          </a:p>
        </p:txBody>
      </p:sp>
    </p:spTree>
    <p:extLst>
      <p:ext uri="{BB962C8B-B14F-4D97-AF65-F5344CB8AC3E}">
        <p14:creationId xmlns:p14="http://schemas.microsoft.com/office/powerpoint/2010/main" val="19845530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4800" b="1" dirty="0" smtClean="0">
                <a:solidFill>
                  <a:srgbClr val="FF0000"/>
                </a:solidFill>
              </a:rPr>
              <a:t>北斗前身</a:t>
            </a:r>
            <a:endParaRPr lang="en-US" altLang="zh-CN" sz="2800" b="1" dirty="0">
              <a:solidFill>
                <a:srgbClr val="FF0000"/>
              </a:solidFill>
            </a:endParaRPr>
          </a:p>
        </p:txBody>
      </p:sp>
      <p:sp>
        <p:nvSpPr>
          <p:cNvPr id="4" name="内容占位符 3"/>
          <p:cNvSpPr>
            <a:spLocks noGrp="1"/>
          </p:cNvSpPr>
          <p:nvPr>
            <p:ph idx="1"/>
          </p:nvPr>
        </p:nvSpPr>
        <p:spPr/>
        <p:txBody>
          <a:bodyPr>
            <a:normAutofit fontScale="70000" lnSpcReduction="20000"/>
          </a:bodyPr>
          <a:lstStyle/>
          <a:p>
            <a:pPr>
              <a:lnSpc>
                <a:spcPct val="170000"/>
              </a:lnSpc>
              <a:buSzPct val="75000"/>
              <a:buFont typeface="Wingdings" pitchFamily="2" charset="2"/>
              <a:buChar char="Ø"/>
            </a:pPr>
            <a:r>
              <a:rPr lang="zh-CN" altLang="en-US" dirty="0" smtClean="0">
                <a:latin typeface="宋体" pitchFamily="2" charset="-122"/>
              </a:rPr>
              <a:t>概念验证：</a:t>
            </a:r>
            <a:r>
              <a:rPr lang="en-US" altLang="zh-CN" dirty="0" smtClean="0">
                <a:solidFill>
                  <a:schemeClr val="tx1"/>
                </a:solidFill>
                <a:latin typeface="宋体" pitchFamily="2" charset="-122"/>
              </a:rPr>
              <a:t>1983</a:t>
            </a:r>
            <a:r>
              <a:rPr lang="zh-CN" altLang="en-US" dirty="0">
                <a:solidFill>
                  <a:schemeClr val="tx1"/>
                </a:solidFill>
                <a:latin typeface="宋体" pitchFamily="2" charset="-122"/>
              </a:rPr>
              <a:t>年，我国“两弹一星”功勋奖章获得者</a:t>
            </a:r>
            <a:r>
              <a:rPr lang="zh-CN" altLang="en-US" dirty="0">
                <a:latin typeface="宋体" pitchFamily="2" charset="-122"/>
              </a:rPr>
              <a:t>陈芳允院士及其合作者</a:t>
            </a:r>
            <a:r>
              <a:rPr lang="zh-CN" altLang="en-US" dirty="0">
                <a:solidFill>
                  <a:schemeClr val="tx1"/>
                </a:solidFill>
                <a:latin typeface="宋体" pitchFamily="2" charset="-122"/>
              </a:rPr>
              <a:t>提出利用两颗同步定点卫星进行导航的设想，经过分析和和初步实地试验，证明效果良好。</a:t>
            </a:r>
          </a:p>
          <a:p>
            <a:pPr>
              <a:lnSpc>
                <a:spcPct val="170000"/>
              </a:lnSpc>
              <a:buSzPct val="75000"/>
              <a:buFont typeface="Wingdings" pitchFamily="2" charset="2"/>
              <a:buChar char="Ø"/>
            </a:pPr>
            <a:r>
              <a:rPr lang="zh-CN" altLang="en-US" dirty="0" smtClean="0">
                <a:latin typeface="宋体" pitchFamily="2" charset="-122"/>
              </a:rPr>
              <a:t>立项批复：</a:t>
            </a:r>
            <a:r>
              <a:rPr lang="en-US" altLang="zh-CN" dirty="0" smtClean="0">
                <a:solidFill>
                  <a:schemeClr val="tx1"/>
                </a:solidFill>
                <a:latin typeface="宋体" pitchFamily="2" charset="-122"/>
              </a:rPr>
              <a:t>1986</a:t>
            </a:r>
            <a:r>
              <a:rPr lang="zh-CN" altLang="en-US" dirty="0">
                <a:solidFill>
                  <a:schemeClr val="tx1"/>
                </a:solidFill>
                <a:latin typeface="宋体" pitchFamily="2" charset="-122"/>
              </a:rPr>
              <a:t>年初，我国正式</a:t>
            </a:r>
            <a:r>
              <a:rPr lang="zh-CN" altLang="en-US" dirty="0" smtClean="0">
                <a:solidFill>
                  <a:schemeClr val="tx1"/>
                </a:solidFill>
                <a:latin typeface="宋体" pitchFamily="2" charset="-122"/>
              </a:rPr>
              <a:t>以“双星</a:t>
            </a:r>
            <a:r>
              <a:rPr lang="zh-CN" altLang="en-US" dirty="0">
                <a:solidFill>
                  <a:schemeClr val="tx1"/>
                </a:solidFill>
                <a:latin typeface="宋体" pitchFamily="2" charset="-122"/>
              </a:rPr>
              <a:t>快速定位</a:t>
            </a:r>
            <a:r>
              <a:rPr lang="zh-CN" altLang="en-US" dirty="0" smtClean="0">
                <a:solidFill>
                  <a:schemeClr val="tx1"/>
                </a:solidFill>
                <a:latin typeface="宋体" pitchFamily="2" charset="-122"/>
              </a:rPr>
              <a:t>通信系统”为名</a:t>
            </a:r>
            <a:r>
              <a:rPr lang="zh-CN" altLang="en-US" dirty="0">
                <a:solidFill>
                  <a:schemeClr val="tx1"/>
                </a:solidFill>
                <a:latin typeface="宋体" pitchFamily="2" charset="-122"/>
              </a:rPr>
              <a:t>开始进行整个计划，并由北京跟踪与通信技术研究所负责研发。当时专家的研究报告提出多种卫星导航定位系统的构想，经过深入评析，多数专家认为，利用</a:t>
            </a:r>
            <a:r>
              <a:rPr lang="en-US" altLang="zh-CN" dirty="0">
                <a:solidFill>
                  <a:schemeClr val="tx1"/>
                </a:solidFill>
                <a:latin typeface="宋体" pitchFamily="2" charset="-122"/>
              </a:rPr>
              <a:t>2</a:t>
            </a:r>
            <a:r>
              <a:rPr lang="zh-CN" altLang="en-US" dirty="0">
                <a:solidFill>
                  <a:schemeClr val="tx1"/>
                </a:solidFill>
                <a:latin typeface="宋体" pitchFamily="2" charset="-122"/>
              </a:rPr>
              <a:t>颗或</a:t>
            </a:r>
            <a:r>
              <a:rPr lang="en-US" altLang="zh-CN" dirty="0">
                <a:solidFill>
                  <a:schemeClr val="tx1"/>
                </a:solidFill>
                <a:latin typeface="宋体" pitchFamily="2" charset="-122"/>
              </a:rPr>
              <a:t>3</a:t>
            </a:r>
            <a:r>
              <a:rPr lang="zh-CN" altLang="en-US" dirty="0">
                <a:solidFill>
                  <a:schemeClr val="tx1"/>
                </a:solidFill>
                <a:latin typeface="宋体" pitchFamily="2" charset="-122"/>
              </a:rPr>
              <a:t>颗位于地球同步轨道的通信卫星进行导航定位的方案比较适合我国。</a:t>
            </a:r>
          </a:p>
          <a:p>
            <a:pPr>
              <a:lnSpc>
                <a:spcPct val="170000"/>
              </a:lnSpc>
            </a:pPr>
            <a:endParaRPr lang="zh-CN" altLang="en-US" dirty="0">
              <a:solidFill>
                <a:schemeClr val="tx1"/>
              </a:solidFill>
            </a:endParaRPr>
          </a:p>
        </p:txBody>
      </p:sp>
    </p:spTree>
    <p:extLst>
      <p:ext uri="{BB962C8B-B14F-4D97-AF65-F5344CB8AC3E}">
        <p14:creationId xmlns:p14="http://schemas.microsoft.com/office/powerpoint/2010/main" val="4885929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body" idx="1"/>
          </p:nvPr>
        </p:nvSpPr>
        <p:spPr>
          <a:xfrm>
            <a:off x="611560" y="990600"/>
            <a:ext cx="7848872" cy="5410200"/>
          </a:xfrm>
        </p:spPr>
        <p:txBody>
          <a:bodyPr vert="horz" lIns="91440" tIns="45720" rIns="91440" bIns="45720" rtlCol="0">
            <a:noAutofit/>
          </a:bodyPr>
          <a:lstStyle/>
          <a:p>
            <a:pPr>
              <a:lnSpc>
                <a:spcPct val="170000"/>
              </a:lnSpc>
              <a:buSzPct val="75000"/>
            </a:pPr>
            <a:r>
              <a:rPr lang="zh-CN" altLang="en-US" sz="2400" dirty="0" smtClean="0">
                <a:solidFill>
                  <a:schemeClr val="tx1"/>
                </a:solidFill>
                <a:latin typeface="宋体" pitchFamily="2" charset="-122"/>
              </a:rPr>
              <a:t>用户坐标</a:t>
            </a:r>
            <a:r>
              <a:rPr lang="en-US" altLang="zh-CN" sz="2400" dirty="0">
                <a:solidFill>
                  <a:schemeClr val="tx1"/>
                </a:solidFill>
                <a:latin typeface="宋体" pitchFamily="2" charset="-122"/>
              </a:rPr>
              <a:t>Xu</a:t>
            </a:r>
            <a:r>
              <a:rPr lang="zh-CN" altLang="en-US" sz="2400" dirty="0">
                <a:solidFill>
                  <a:schemeClr val="tx1"/>
                </a:solidFill>
                <a:latin typeface="宋体" pitchFamily="2" charset="-122"/>
              </a:rPr>
              <a:t>是空间三维坐标，即</a:t>
            </a:r>
            <a:r>
              <a:rPr lang="zh-CN" altLang="en-US" sz="2400" dirty="0" smtClean="0">
                <a:solidFill>
                  <a:schemeClr val="tx1"/>
                </a:solidFill>
                <a:latin typeface="宋体" pitchFamily="2" charset="-122"/>
              </a:rPr>
              <a:t>式中的</a:t>
            </a:r>
            <a:r>
              <a:rPr lang="zh-CN" altLang="en-US" sz="2400" dirty="0">
                <a:solidFill>
                  <a:schemeClr val="tx1"/>
                </a:solidFill>
                <a:latin typeface="宋体" pitchFamily="2" charset="-122"/>
              </a:rPr>
              <a:t>两个方程含三个未知数。若能给出用户的第三维坐标，则可求解用户的其余两维坐标</a:t>
            </a:r>
            <a:r>
              <a:rPr lang="zh-CN" altLang="en-US" sz="2400" dirty="0" smtClean="0">
                <a:solidFill>
                  <a:schemeClr val="tx1"/>
                </a:solidFill>
                <a:latin typeface="宋体" pitchFamily="2" charset="-122"/>
              </a:rPr>
              <a:t>。</a:t>
            </a:r>
            <a:endParaRPr lang="en-US" altLang="zh-CN" sz="2400" dirty="0" smtClean="0">
              <a:solidFill>
                <a:schemeClr val="tx1"/>
              </a:solidFill>
              <a:latin typeface="宋体" pitchFamily="2" charset="-122"/>
            </a:endParaRPr>
          </a:p>
          <a:p>
            <a:pPr>
              <a:lnSpc>
                <a:spcPct val="170000"/>
              </a:lnSpc>
              <a:buSzPct val="75000"/>
            </a:pPr>
            <a:r>
              <a:rPr lang="zh-CN" altLang="en-US" sz="2400" dirty="0" smtClean="0">
                <a:solidFill>
                  <a:schemeClr val="tx1"/>
                </a:solidFill>
                <a:latin typeface="宋体" pitchFamily="2" charset="-122"/>
              </a:rPr>
              <a:t>北斗双星定位要求用户大地高已知，则利用大地高与</a:t>
            </a:r>
            <a:r>
              <a:rPr lang="en-US" altLang="zh-CN" sz="2400" dirty="0" smtClean="0">
                <a:solidFill>
                  <a:schemeClr val="tx1"/>
                </a:solidFill>
                <a:latin typeface="宋体" pitchFamily="2" charset="-122"/>
              </a:rPr>
              <a:t>x</a:t>
            </a:r>
            <a:r>
              <a:rPr lang="zh-CN" altLang="en-US" sz="2400" dirty="0" smtClean="0">
                <a:solidFill>
                  <a:schemeClr val="tx1"/>
                </a:solidFill>
                <a:latin typeface="宋体" pitchFamily="2" charset="-122"/>
              </a:rPr>
              <a:t>，</a:t>
            </a:r>
            <a:r>
              <a:rPr lang="en-US" altLang="zh-CN" sz="2400" dirty="0" smtClean="0">
                <a:solidFill>
                  <a:schemeClr val="tx1"/>
                </a:solidFill>
                <a:latin typeface="宋体" pitchFamily="2" charset="-122"/>
              </a:rPr>
              <a:t>y</a:t>
            </a:r>
            <a:r>
              <a:rPr lang="zh-CN" altLang="en-US" sz="2400" dirty="0" smtClean="0">
                <a:solidFill>
                  <a:schemeClr val="tx1"/>
                </a:solidFill>
                <a:latin typeface="宋体" pitchFamily="2" charset="-122"/>
              </a:rPr>
              <a:t>，</a:t>
            </a:r>
            <a:r>
              <a:rPr lang="en-US" altLang="zh-CN" sz="2400" dirty="0" smtClean="0">
                <a:solidFill>
                  <a:schemeClr val="tx1"/>
                </a:solidFill>
                <a:latin typeface="宋体" pitchFamily="2" charset="-122"/>
              </a:rPr>
              <a:t>z</a:t>
            </a:r>
            <a:r>
              <a:rPr lang="zh-CN" altLang="en-US" sz="2400" dirty="0" smtClean="0">
                <a:solidFill>
                  <a:schemeClr val="tx1"/>
                </a:solidFill>
                <a:latin typeface="宋体" pitchFamily="2" charset="-122"/>
              </a:rPr>
              <a:t>之间的关系，可建立辅助方程式。两者联立，解</a:t>
            </a:r>
            <a:r>
              <a:rPr lang="zh-CN" altLang="en-US" sz="2400" dirty="0">
                <a:solidFill>
                  <a:schemeClr val="tx1"/>
                </a:solidFill>
                <a:latin typeface="宋体" pitchFamily="2" charset="-122"/>
              </a:rPr>
              <a:t>两</a:t>
            </a:r>
            <a:r>
              <a:rPr lang="zh-CN" altLang="en-US" sz="2400" dirty="0" smtClean="0">
                <a:solidFill>
                  <a:schemeClr val="tx1"/>
                </a:solidFill>
                <a:latin typeface="宋体" pitchFamily="2" charset="-122"/>
              </a:rPr>
              <a:t>个未知数。</a:t>
            </a:r>
            <a:endParaRPr lang="en-US" altLang="zh-CN" sz="2400" dirty="0" smtClean="0">
              <a:solidFill>
                <a:schemeClr val="tx1"/>
              </a:solidFill>
              <a:latin typeface="宋体" pitchFamily="2" charset="-122"/>
            </a:endParaRPr>
          </a:p>
          <a:p>
            <a:pPr>
              <a:lnSpc>
                <a:spcPct val="170000"/>
              </a:lnSpc>
              <a:buSzPct val="75000"/>
            </a:pPr>
            <a:r>
              <a:rPr lang="zh-CN" altLang="en-US" sz="2400" dirty="0" smtClean="0">
                <a:solidFill>
                  <a:schemeClr val="tx1"/>
                </a:solidFill>
              </a:rPr>
              <a:t>实际</a:t>
            </a:r>
            <a:r>
              <a:rPr lang="zh-CN" altLang="en-US" sz="2400" dirty="0">
                <a:solidFill>
                  <a:schemeClr val="tx1"/>
                </a:solidFill>
              </a:rPr>
              <a:t>工作中用户大地高</a:t>
            </a:r>
            <a:r>
              <a:rPr lang="en-US" altLang="zh-CN" sz="2400" dirty="0" smtClean="0">
                <a:solidFill>
                  <a:schemeClr val="tx1"/>
                </a:solidFill>
              </a:rPr>
              <a:t>H</a:t>
            </a:r>
            <a:r>
              <a:rPr lang="zh-CN" altLang="en-US" sz="2400" dirty="0" smtClean="0">
                <a:solidFill>
                  <a:schemeClr val="tx1"/>
                </a:solidFill>
              </a:rPr>
              <a:t>主要来</a:t>
            </a:r>
            <a:r>
              <a:rPr lang="zh-CN" altLang="en-US" sz="2400" dirty="0">
                <a:solidFill>
                  <a:schemeClr val="tx1"/>
                </a:solidFill>
              </a:rPr>
              <a:t>自</a:t>
            </a:r>
            <a:r>
              <a:rPr lang="zh-CN" altLang="en-US" sz="2400" dirty="0" smtClean="0">
                <a:solidFill>
                  <a:schemeClr val="tx1"/>
                </a:solidFill>
              </a:rPr>
              <a:t>：①地面</a:t>
            </a:r>
            <a:r>
              <a:rPr lang="zh-CN" altLang="en-US" sz="2400" dirty="0">
                <a:solidFill>
                  <a:schemeClr val="tx1"/>
                </a:solidFill>
              </a:rPr>
              <a:t>中心的数字化</a:t>
            </a:r>
            <a:r>
              <a:rPr lang="zh-CN" altLang="en-US" sz="2400" dirty="0" smtClean="0">
                <a:solidFill>
                  <a:schemeClr val="tx1"/>
                </a:solidFill>
              </a:rPr>
              <a:t>地形图；②用户</a:t>
            </a:r>
            <a:r>
              <a:rPr lang="zh-CN" altLang="en-US" sz="2400" dirty="0">
                <a:solidFill>
                  <a:schemeClr val="tx1"/>
                </a:solidFill>
              </a:rPr>
              <a:t>携带的气压</a:t>
            </a:r>
            <a:r>
              <a:rPr lang="zh-CN" altLang="en-US" sz="2400" dirty="0" smtClean="0">
                <a:solidFill>
                  <a:schemeClr val="tx1"/>
                </a:solidFill>
              </a:rPr>
              <a:t>测高仪。</a:t>
            </a:r>
            <a:endParaRPr lang="zh-CN" altLang="en-US" sz="2400" dirty="0">
              <a:solidFill>
                <a:schemeClr val="tx1"/>
              </a:solidFill>
            </a:endParaRPr>
          </a:p>
          <a:p>
            <a:pPr marL="0" indent="0">
              <a:lnSpc>
                <a:spcPct val="170000"/>
              </a:lnSpc>
              <a:buSzPct val="75000"/>
              <a:buNone/>
            </a:pPr>
            <a:endParaRPr lang="en-US" altLang="zh-CN" sz="2400" dirty="0" smtClean="0">
              <a:solidFill>
                <a:schemeClr val="tx1"/>
              </a:solidFill>
              <a:latin typeface="宋体" pitchFamily="2" charset="-122"/>
            </a:endParaRPr>
          </a:p>
          <a:p>
            <a:pPr marL="0" indent="0">
              <a:lnSpc>
                <a:spcPct val="170000"/>
              </a:lnSpc>
              <a:buSzPct val="75000"/>
              <a:buNone/>
            </a:pPr>
            <a:r>
              <a:rPr lang="en-US" altLang="zh-CN" sz="2400" dirty="0">
                <a:solidFill>
                  <a:schemeClr val="tx1"/>
                </a:solidFill>
                <a:latin typeface="宋体" pitchFamily="2" charset="-122"/>
              </a:rPr>
              <a:t>	</a:t>
            </a:r>
            <a:endParaRPr lang="zh-CN" altLang="en-US" sz="2400" dirty="0">
              <a:solidFill>
                <a:schemeClr val="tx1"/>
              </a:solidFill>
              <a:latin typeface="宋体" pitchFamily="2" charset="-122"/>
            </a:endParaRPr>
          </a:p>
        </p:txBody>
      </p:sp>
    </p:spTree>
    <p:extLst>
      <p:ext uri="{BB962C8B-B14F-4D97-AF65-F5344CB8AC3E}">
        <p14:creationId xmlns:p14="http://schemas.microsoft.com/office/powerpoint/2010/main" val="1853774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3.4 </a:t>
            </a:r>
            <a:r>
              <a:rPr lang="zh-CN" altLang="en-US" dirty="0" smtClean="0"/>
              <a:t>工作过程</a:t>
            </a:r>
            <a:endParaRPr lang="zh-CN" altLang="en-US" dirty="0"/>
          </a:p>
        </p:txBody>
      </p:sp>
      <p:sp>
        <p:nvSpPr>
          <p:cNvPr id="3" name="内容占位符 2"/>
          <p:cNvSpPr>
            <a:spLocks noGrp="1"/>
          </p:cNvSpPr>
          <p:nvPr>
            <p:ph idx="1"/>
          </p:nvPr>
        </p:nvSpPr>
        <p:spPr/>
        <p:txBody>
          <a:bodyPr>
            <a:normAutofit fontScale="62500" lnSpcReduction="20000"/>
          </a:bodyPr>
          <a:lstStyle/>
          <a:p>
            <a:pPr marL="0" indent="0">
              <a:lnSpc>
                <a:spcPct val="170000"/>
              </a:lnSpc>
              <a:buNone/>
            </a:pPr>
            <a:r>
              <a:rPr lang="zh-CN" altLang="en-US" dirty="0" smtClean="0">
                <a:solidFill>
                  <a:schemeClr val="tx1"/>
                </a:solidFill>
                <a:latin typeface="宋体" pitchFamily="2" charset="-122"/>
              </a:rPr>
              <a:t>（</a:t>
            </a:r>
            <a:r>
              <a:rPr lang="en-US" altLang="zh-CN" dirty="0" smtClean="0">
                <a:solidFill>
                  <a:schemeClr val="tx1"/>
                </a:solidFill>
                <a:latin typeface="宋体" pitchFamily="2" charset="-122"/>
              </a:rPr>
              <a:t>1</a:t>
            </a:r>
            <a:r>
              <a:rPr lang="zh-CN" altLang="en-US" dirty="0" smtClean="0">
                <a:solidFill>
                  <a:schemeClr val="tx1"/>
                </a:solidFill>
                <a:latin typeface="宋体" pitchFamily="2" charset="-122"/>
              </a:rPr>
              <a:t>）首先</a:t>
            </a:r>
            <a:r>
              <a:rPr lang="zh-CN" altLang="en-US" dirty="0">
                <a:solidFill>
                  <a:schemeClr val="tx1"/>
                </a:solidFill>
                <a:latin typeface="宋体" pitchFamily="2" charset="-122"/>
              </a:rPr>
              <a:t>由地面中心向卫星</a:t>
            </a:r>
            <a:r>
              <a:rPr lang="en-US" altLang="zh-CN" dirty="0">
                <a:solidFill>
                  <a:schemeClr val="tx1"/>
                </a:solidFill>
                <a:latin typeface="宋体" pitchFamily="2" charset="-122"/>
              </a:rPr>
              <a:t>1</a:t>
            </a:r>
            <a:r>
              <a:rPr lang="zh-CN" altLang="en-US" dirty="0">
                <a:solidFill>
                  <a:schemeClr val="tx1"/>
                </a:solidFill>
                <a:latin typeface="宋体" pitchFamily="2" charset="-122"/>
              </a:rPr>
              <a:t>和卫星</a:t>
            </a:r>
            <a:r>
              <a:rPr lang="en-US" altLang="zh-CN" dirty="0">
                <a:solidFill>
                  <a:schemeClr val="tx1"/>
                </a:solidFill>
                <a:latin typeface="宋体" pitchFamily="2" charset="-122"/>
              </a:rPr>
              <a:t>2</a:t>
            </a:r>
            <a:r>
              <a:rPr lang="zh-CN" altLang="en-US" dirty="0">
                <a:solidFill>
                  <a:schemeClr val="tx1"/>
                </a:solidFill>
                <a:latin typeface="宋体" pitchFamily="2" charset="-122"/>
              </a:rPr>
              <a:t>同时</a:t>
            </a:r>
            <a:r>
              <a:rPr lang="zh-CN" altLang="en-US" dirty="0" smtClean="0">
                <a:solidFill>
                  <a:schemeClr val="tx1"/>
                </a:solidFill>
                <a:latin typeface="宋体" pitchFamily="2" charset="-122"/>
              </a:rPr>
              <a:t>发送</a:t>
            </a:r>
            <a:r>
              <a:rPr lang="en-US" altLang="zh-CN" dirty="0" smtClean="0">
                <a:solidFill>
                  <a:schemeClr val="tx1"/>
                </a:solidFill>
                <a:latin typeface="宋体" pitchFamily="2" charset="-122"/>
              </a:rPr>
              <a:t>C</a:t>
            </a:r>
            <a:r>
              <a:rPr lang="zh-CN" altLang="en-US" dirty="0" smtClean="0">
                <a:solidFill>
                  <a:schemeClr val="tx1"/>
                </a:solidFill>
                <a:latin typeface="宋体" pitchFamily="2" charset="-122"/>
              </a:rPr>
              <a:t>波段出</a:t>
            </a:r>
            <a:r>
              <a:rPr lang="zh-CN" altLang="en-US" dirty="0">
                <a:solidFill>
                  <a:schemeClr val="tx1"/>
                </a:solidFill>
                <a:latin typeface="宋体" pitchFamily="2" charset="-122"/>
              </a:rPr>
              <a:t>站</a:t>
            </a:r>
            <a:r>
              <a:rPr lang="zh-CN" altLang="en-US" dirty="0" smtClean="0">
                <a:solidFill>
                  <a:schemeClr val="tx1"/>
                </a:solidFill>
                <a:latin typeface="宋体" pitchFamily="2" charset="-122"/>
              </a:rPr>
              <a:t>询问信号；</a:t>
            </a:r>
            <a:endParaRPr lang="en-US" altLang="zh-CN" dirty="0" smtClean="0">
              <a:solidFill>
                <a:schemeClr val="tx1"/>
              </a:solidFill>
              <a:latin typeface="宋体" pitchFamily="2" charset="-122"/>
            </a:endParaRPr>
          </a:p>
          <a:p>
            <a:pPr marL="0" indent="0">
              <a:lnSpc>
                <a:spcPct val="170000"/>
              </a:lnSpc>
              <a:buNone/>
            </a:pPr>
            <a:r>
              <a:rPr lang="zh-CN" altLang="en-US" dirty="0" smtClean="0">
                <a:solidFill>
                  <a:schemeClr val="tx1"/>
                </a:solidFill>
                <a:latin typeface="宋体" pitchFamily="2" charset="-122"/>
              </a:rPr>
              <a:t>（</a:t>
            </a:r>
            <a:r>
              <a:rPr lang="en-US" altLang="zh-CN" dirty="0" smtClean="0">
                <a:solidFill>
                  <a:schemeClr val="tx1"/>
                </a:solidFill>
                <a:latin typeface="宋体" pitchFamily="2" charset="-122"/>
              </a:rPr>
              <a:t>2</a:t>
            </a:r>
            <a:r>
              <a:rPr lang="zh-CN" altLang="en-US" dirty="0" smtClean="0">
                <a:solidFill>
                  <a:schemeClr val="tx1"/>
                </a:solidFill>
                <a:latin typeface="宋体" pitchFamily="2" charset="-122"/>
              </a:rPr>
              <a:t>）两</a:t>
            </a:r>
            <a:r>
              <a:rPr lang="zh-CN" altLang="en-US" dirty="0">
                <a:solidFill>
                  <a:schemeClr val="tx1"/>
                </a:solidFill>
                <a:latin typeface="宋体" pitchFamily="2" charset="-122"/>
              </a:rPr>
              <a:t>颗工作卫星接收后，经卫星上的出站转发器变频放大后</a:t>
            </a:r>
            <a:r>
              <a:rPr lang="zh-CN" altLang="en-US" dirty="0" smtClean="0">
                <a:solidFill>
                  <a:schemeClr val="tx1"/>
                </a:solidFill>
                <a:latin typeface="宋体" pitchFamily="2" charset="-122"/>
              </a:rPr>
              <a:t>，通过</a:t>
            </a:r>
            <a:r>
              <a:rPr lang="en-US" altLang="zh-CN" dirty="0" smtClean="0">
                <a:solidFill>
                  <a:schemeClr val="tx1"/>
                </a:solidFill>
                <a:latin typeface="宋体" pitchFamily="2" charset="-122"/>
              </a:rPr>
              <a:t>S </a:t>
            </a:r>
            <a:r>
              <a:rPr lang="zh-CN" altLang="en-US" dirty="0">
                <a:solidFill>
                  <a:schemeClr val="tx1"/>
                </a:solidFill>
                <a:latin typeface="宋体" pitchFamily="2" charset="-122"/>
              </a:rPr>
              <a:t>波段</a:t>
            </a:r>
            <a:r>
              <a:rPr lang="zh-CN" altLang="en-US" dirty="0" smtClean="0">
                <a:solidFill>
                  <a:schemeClr val="tx1"/>
                </a:solidFill>
                <a:latin typeface="宋体" pitchFamily="2" charset="-122"/>
              </a:rPr>
              <a:t>向</a:t>
            </a:r>
            <a:r>
              <a:rPr lang="zh-CN" altLang="en-US" dirty="0">
                <a:solidFill>
                  <a:schemeClr val="tx1"/>
                </a:solidFill>
                <a:latin typeface="宋体" pitchFamily="2" charset="-122"/>
              </a:rPr>
              <a:t>服务区内的用户</a:t>
            </a:r>
            <a:r>
              <a:rPr lang="zh-CN" altLang="en-US" dirty="0" smtClean="0">
                <a:solidFill>
                  <a:schemeClr val="tx1"/>
                </a:solidFill>
                <a:latin typeface="宋体" pitchFamily="2" charset="-122"/>
              </a:rPr>
              <a:t>广播；</a:t>
            </a:r>
            <a:endParaRPr lang="en-US" altLang="zh-CN" dirty="0" smtClean="0">
              <a:solidFill>
                <a:schemeClr val="tx1"/>
              </a:solidFill>
              <a:latin typeface="宋体" pitchFamily="2" charset="-122"/>
            </a:endParaRPr>
          </a:p>
          <a:p>
            <a:pPr marL="0" indent="0">
              <a:lnSpc>
                <a:spcPct val="170000"/>
              </a:lnSpc>
              <a:buNone/>
            </a:pPr>
            <a:r>
              <a:rPr lang="zh-CN" altLang="en-US" dirty="0" smtClean="0">
                <a:solidFill>
                  <a:schemeClr val="tx1"/>
                </a:solidFill>
                <a:latin typeface="宋体" pitchFamily="2" charset="-122"/>
              </a:rPr>
              <a:t>（</a:t>
            </a:r>
            <a:r>
              <a:rPr lang="en-US" altLang="zh-CN" dirty="0" smtClean="0">
                <a:solidFill>
                  <a:schemeClr val="tx1"/>
                </a:solidFill>
                <a:latin typeface="宋体" pitchFamily="2" charset="-122"/>
              </a:rPr>
              <a:t>3</a:t>
            </a:r>
            <a:r>
              <a:rPr lang="zh-CN" altLang="en-US" dirty="0" smtClean="0">
                <a:solidFill>
                  <a:schemeClr val="tx1"/>
                </a:solidFill>
                <a:latin typeface="宋体" pitchFamily="2" charset="-122"/>
              </a:rPr>
              <a:t>）用户</a:t>
            </a:r>
            <a:r>
              <a:rPr lang="zh-CN" altLang="en-US" dirty="0">
                <a:solidFill>
                  <a:schemeClr val="tx1"/>
                </a:solidFill>
                <a:latin typeface="宋体" pitchFamily="2" charset="-122"/>
              </a:rPr>
              <a:t>响应其中一颗卫星的询问信号，并同时向两颗卫星</a:t>
            </a:r>
            <a:r>
              <a:rPr lang="zh-CN" altLang="en-US" dirty="0" smtClean="0">
                <a:solidFill>
                  <a:schemeClr val="tx1"/>
                </a:solidFill>
                <a:latin typeface="宋体" pitchFamily="2" charset="-122"/>
              </a:rPr>
              <a:t>发送</a:t>
            </a:r>
            <a:r>
              <a:rPr lang="en-US" altLang="zh-CN" dirty="0">
                <a:solidFill>
                  <a:schemeClr val="tx1"/>
                </a:solidFill>
                <a:latin typeface="宋体" pitchFamily="2" charset="-122"/>
              </a:rPr>
              <a:t>L </a:t>
            </a:r>
            <a:r>
              <a:rPr lang="zh-CN" altLang="en-US" dirty="0">
                <a:solidFill>
                  <a:schemeClr val="tx1"/>
                </a:solidFill>
                <a:latin typeface="宋体" pitchFamily="2" charset="-122"/>
              </a:rPr>
              <a:t>波段</a:t>
            </a:r>
            <a:r>
              <a:rPr lang="zh-CN" altLang="en-US" dirty="0" smtClean="0">
                <a:solidFill>
                  <a:schemeClr val="tx1"/>
                </a:solidFill>
                <a:latin typeface="宋体" pitchFamily="2" charset="-122"/>
              </a:rPr>
              <a:t>入</a:t>
            </a:r>
            <a:r>
              <a:rPr lang="zh-CN" altLang="en-US" dirty="0">
                <a:solidFill>
                  <a:schemeClr val="tx1"/>
                </a:solidFill>
                <a:latin typeface="宋体" pitchFamily="2" charset="-122"/>
              </a:rPr>
              <a:t>站响应信号 </a:t>
            </a:r>
            <a:r>
              <a:rPr lang="en-US" altLang="zh-CN" dirty="0">
                <a:solidFill>
                  <a:schemeClr val="tx1"/>
                </a:solidFill>
                <a:latin typeface="宋体" pitchFamily="2" charset="-122"/>
              </a:rPr>
              <a:t>( </a:t>
            </a:r>
            <a:r>
              <a:rPr lang="zh-CN" altLang="en-US" dirty="0">
                <a:solidFill>
                  <a:schemeClr val="tx1"/>
                </a:solidFill>
                <a:latin typeface="宋体" pitchFamily="2" charset="-122"/>
              </a:rPr>
              <a:t>用户的申请服务内容包含</a:t>
            </a:r>
            <a:r>
              <a:rPr lang="zh-CN" altLang="en-US" dirty="0" smtClean="0">
                <a:solidFill>
                  <a:schemeClr val="tx1"/>
                </a:solidFill>
                <a:latin typeface="宋体" pitchFamily="2" charset="-122"/>
              </a:rPr>
              <a:t>在内</a:t>
            </a:r>
            <a:r>
              <a:rPr lang="en-US" altLang="zh-CN" dirty="0" smtClean="0">
                <a:solidFill>
                  <a:schemeClr val="tx1"/>
                </a:solidFill>
                <a:latin typeface="宋体" pitchFamily="2" charset="-122"/>
              </a:rPr>
              <a:t>), </a:t>
            </a:r>
            <a:r>
              <a:rPr lang="zh-CN" altLang="en-US" dirty="0">
                <a:solidFill>
                  <a:schemeClr val="tx1"/>
                </a:solidFill>
                <a:latin typeface="宋体" pitchFamily="2" charset="-122"/>
              </a:rPr>
              <a:t>经</a:t>
            </a:r>
            <a:r>
              <a:rPr lang="zh-CN" altLang="en-US" dirty="0" smtClean="0">
                <a:solidFill>
                  <a:schemeClr val="tx1"/>
                </a:solidFill>
                <a:latin typeface="宋体" pitchFamily="2" charset="-122"/>
              </a:rPr>
              <a:t>卫星通过</a:t>
            </a:r>
            <a:r>
              <a:rPr lang="en-US" altLang="zh-CN" dirty="0" smtClean="0">
                <a:solidFill>
                  <a:schemeClr val="tx1"/>
                </a:solidFill>
                <a:latin typeface="宋体" pitchFamily="2" charset="-122"/>
              </a:rPr>
              <a:t>C</a:t>
            </a:r>
            <a:r>
              <a:rPr lang="zh-CN" altLang="en-US" dirty="0" smtClean="0">
                <a:solidFill>
                  <a:schemeClr val="tx1"/>
                </a:solidFill>
                <a:latin typeface="宋体" pitchFamily="2" charset="-122"/>
              </a:rPr>
              <a:t>波段转发</a:t>
            </a:r>
            <a:r>
              <a:rPr lang="zh-CN" altLang="en-US" dirty="0">
                <a:solidFill>
                  <a:schemeClr val="tx1"/>
                </a:solidFill>
                <a:latin typeface="宋体" pitchFamily="2" charset="-122"/>
              </a:rPr>
              <a:t>回地面</a:t>
            </a:r>
            <a:r>
              <a:rPr lang="zh-CN" altLang="en-US" dirty="0" smtClean="0">
                <a:solidFill>
                  <a:schemeClr val="tx1"/>
                </a:solidFill>
                <a:latin typeface="宋体" pitchFamily="2" charset="-122"/>
              </a:rPr>
              <a:t>中心；</a:t>
            </a:r>
            <a:endParaRPr lang="en-US" altLang="zh-CN" dirty="0" smtClean="0">
              <a:solidFill>
                <a:schemeClr val="tx1"/>
              </a:solidFill>
              <a:latin typeface="宋体" pitchFamily="2" charset="-122"/>
            </a:endParaRPr>
          </a:p>
          <a:p>
            <a:pPr marL="0" indent="0">
              <a:lnSpc>
                <a:spcPct val="170000"/>
              </a:lnSpc>
              <a:buNone/>
            </a:pPr>
            <a:r>
              <a:rPr lang="zh-CN" altLang="en-US" dirty="0" smtClean="0">
                <a:solidFill>
                  <a:schemeClr val="tx1"/>
                </a:solidFill>
                <a:latin typeface="宋体" pitchFamily="2" charset="-122"/>
              </a:rPr>
              <a:t>（</a:t>
            </a:r>
            <a:r>
              <a:rPr lang="en-US" altLang="zh-CN" dirty="0" smtClean="0">
                <a:solidFill>
                  <a:schemeClr val="tx1"/>
                </a:solidFill>
                <a:latin typeface="宋体" pitchFamily="2" charset="-122"/>
              </a:rPr>
              <a:t>4</a:t>
            </a:r>
            <a:r>
              <a:rPr lang="zh-CN" altLang="en-US" dirty="0" smtClean="0">
                <a:solidFill>
                  <a:schemeClr val="tx1"/>
                </a:solidFill>
                <a:latin typeface="宋体" pitchFamily="2" charset="-122"/>
              </a:rPr>
              <a:t>）地面</a:t>
            </a:r>
            <a:r>
              <a:rPr lang="zh-CN" altLang="en-US" dirty="0">
                <a:solidFill>
                  <a:schemeClr val="tx1"/>
                </a:solidFill>
                <a:latin typeface="宋体" pitchFamily="2" charset="-122"/>
              </a:rPr>
              <a:t>中心接收解调用户发送的信号，分别测量出用户所在点至两颗卫星的距离和，然后根据用户的申请服务内容进行相应的数据处理。</a:t>
            </a:r>
          </a:p>
          <a:p>
            <a:pPr>
              <a:lnSpc>
                <a:spcPct val="170000"/>
              </a:lnSpc>
            </a:pPr>
            <a:endParaRPr lang="zh-CN" altLang="en-US" dirty="0"/>
          </a:p>
        </p:txBody>
      </p:sp>
    </p:spTree>
    <p:extLst>
      <p:ext uri="{BB962C8B-B14F-4D97-AF65-F5344CB8AC3E}">
        <p14:creationId xmlns:p14="http://schemas.microsoft.com/office/powerpoint/2010/main" val="500764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body" idx="1"/>
          </p:nvPr>
        </p:nvSpPr>
        <p:spPr>
          <a:xfrm>
            <a:off x="152400" y="990600"/>
            <a:ext cx="8763000" cy="5410200"/>
          </a:xfrm>
        </p:spPr>
        <p:txBody>
          <a:bodyPr/>
          <a:lstStyle/>
          <a:p>
            <a:pPr>
              <a:lnSpc>
                <a:spcPct val="120000"/>
              </a:lnSpc>
              <a:buFont typeface="Wingdings" pitchFamily="2" charset="2"/>
              <a:buNone/>
            </a:pPr>
            <a:r>
              <a:rPr lang="zh-CN" altLang="en-US" dirty="0">
                <a:solidFill>
                  <a:srgbClr val="FF0000"/>
                </a:solidFill>
              </a:rPr>
              <a:t>基本</a:t>
            </a:r>
            <a:r>
              <a:rPr lang="zh-CN" altLang="en-US" dirty="0" smtClean="0">
                <a:solidFill>
                  <a:srgbClr val="FF0000"/>
                </a:solidFill>
              </a:rPr>
              <a:t>工作过程</a:t>
            </a:r>
            <a:endParaRPr lang="en-US" altLang="zh-CN" sz="2800" dirty="0">
              <a:solidFill>
                <a:schemeClr val="accent2"/>
              </a:solidFill>
            </a:endParaRPr>
          </a:p>
        </p:txBody>
      </p:sp>
      <p:pic>
        <p:nvPicPr>
          <p:cNvPr id="125959" name="Picture 7"/>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0" y="1676400"/>
            <a:ext cx="8955088" cy="435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5520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body" idx="1"/>
          </p:nvPr>
        </p:nvSpPr>
        <p:spPr>
          <a:xfrm>
            <a:off x="467544" y="990600"/>
            <a:ext cx="8136904" cy="5410200"/>
          </a:xfrm>
        </p:spPr>
        <p:txBody>
          <a:bodyPr vert="horz" lIns="91440" tIns="45720" rIns="91440" bIns="45720" rtlCol="0">
            <a:normAutofit/>
          </a:bodyPr>
          <a:lstStyle/>
          <a:p>
            <a:pPr>
              <a:lnSpc>
                <a:spcPct val="170000"/>
              </a:lnSpc>
              <a:buSzPct val="75000"/>
              <a:buFont typeface="Wingdings" pitchFamily="2" charset="2"/>
              <a:buChar char="Ø"/>
            </a:pPr>
            <a:r>
              <a:rPr lang="zh-CN" altLang="en-US" sz="2400" dirty="0" smtClean="0">
                <a:solidFill>
                  <a:schemeClr val="tx1"/>
                </a:solidFill>
                <a:latin typeface="宋体" pitchFamily="2" charset="-122"/>
              </a:rPr>
              <a:t>定位申请过程：</a:t>
            </a:r>
            <a:endParaRPr lang="en-US" altLang="zh-CN" sz="2400" dirty="0">
              <a:solidFill>
                <a:schemeClr val="tx1"/>
              </a:solidFill>
              <a:latin typeface="宋体" pitchFamily="2" charset="-122"/>
            </a:endParaRPr>
          </a:p>
          <a:p>
            <a:pPr marL="0" indent="0">
              <a:lnSpc>
                <a:spcPct val="170000"/>
              </a:lnSpc>
              <a:buSzPct val="75000"/>
              <a:buNone/>
            </a:pPr>
            <a:r>
              <a:rPr lang="en-US" altLang="zh-CN" sz="2400" dirty="0">
                <a:solidFill>
                  <a:schemeClr val="tx1"/>
                </a:solidFill>
                <a:latin typeface="宋体" pitchFamily="2" charset="-122"/>
              </a:rPr>
              <a:t> </a:t>
            </a:r>
            <a:r>
              <a:rPr lang="en-US" altLang="zh-CN" sz="2400" dirty="0" smtClean="0">
                <a:solidFill>
                  <a:schemeClr val="tx1"/>
                </a:solidFill>
                <a:latin typeface="宋体" pitchFamily="2" charset="-122"/>
              </a:rPr>
              <a:t>   </a:t>
            </a:r>
            <a:r>
              <a:rPr lang="zh-CN" altLang="en-US" sz="2400" dirty="0" smtClean="0">
                <a:solidFill>
                  <a:schemeClr val="tx1"/>
                </a:solidFill>
                <a:latin typeface="宋体" pitchFamily="2" charset="-122"/>
              </a:rPr>
              <a:t>地面</a:t>
            </a:r>
            <a:r>
              <a:rPr lang="zh-CN" altLang="en-US" sz="2400" dirty="0">
                <a:solidFill>
                  <a:schemeClr val="tx1"/>
                </a:solidFill>
                <a:latin typeface="宋体" pitchFamily="2" charset="-122"/>
              </a:rPr>
              <a:t>中心</a:t>
            </a:r>
            <a:r>
              <a:rPr lang="zh-CN" altLang="en-US" sz="2400" dirty="0" smtClean="0">
                <a:solidFill>
                  <a:schemeClr val="tx1"/>
                </a:solidFill>
                <a:latin typeface="宋体" pitchFamily="2" charset="-122"/>
              </a:rPr>
              <a:t>根据</a:t>
            </a:r>
            <a:r>
              <a:rPr lang="zh-CN" altLang="en-US" sz="2400" dirty="0">
                <a:solidFill>
                  <a:schemeClr val="tx1"/>
                </a:solidFill>
                <a:latin typeface="宋体" pitchFamily="2" charset="-122"/>
              </a:rPr>
              <a:t>测量出的两个距离和，加之从储存在计算机内的数字地图中查寻到的用户</a:t>
            </a:r>
            <a:r>
              <a:rPr lang="zh-CN" altLang="en-US" sz="2400" dirty="0" smtClean="0">
                <a:solidFill>
                  <a:schemeClr val="tx1"/>
                </a:solidFill>
                <a:latin typeface="宋体" pitchFamily="2" charset="-122"/>
              </a:rPr>
              <a:t>高程</a:t>
            </a:r>
            <a:r>
              <a:rPr lang="en-US" altLang="zh-CN" sz="2400" dirty="0" smtClean="0">
                <a:solidFill>
                  <a:schemeClr val="tx1"/>
                </a:solidFill>
                <a:latin typeface="宋体" pitchFamily="2" charset="-122"/>
              </a:rPr>
              <a:t>, </a:t>
            </a:r>
            <a:r>
              <a:rPr lang="zh-CN" altLang="en-US" sz="2400" dirty="0">
                <a:solidFill>
                  <a:schemeClr val="tx1"/>
                </a:solidFill>
                <a:latin typeface="宋体" pitchFamily="2" charset="-122"/>
              </a:rPr>
              <a:t>计算出用户所在点的坐标位置，然后置入出站信号中发送给用户，用户收此信号后便可知自己的坐标位置</a:t>
            </a:r>
            <a:r>
              <a:rPr lang="zh-CN" altLang="en-US" sz="2400" dirty="0" smtClean="0">
                <a:solidFill>
                  <a:schemeClr val="tx1"/>
                </a:solidFill>
                <a:latin typeface="宋体" pitchFamily="2" charset="-122"/>
              </a:rPr>
              <a:t>。</a:t>
            </a:r>
            <a:endParaRPr lang="en-US" altLang="zh-CN" sz="2400" dirty="0" smtClean="0">
              <a:solidFill>
                <a:schemeClr val="tx1"/>
              </a:solidFill>
              <a:latin typeface="宋体" pitchFamily="2" charset="-122"/>
            </a:endParaRPr>
          </a:p>
          <a:p>
            <a:pPr>
              <a:lnSpc>
                <a:spcPct val="170000"/>
              </a:lnSpc>
              <a:buSzPct val="75000"/>
              <a:buFont typeface="Wingdings" pitchFamily="2" charset="2"/>
              <a:buChar char="Ø"/>
            </a:pPr>
            <a:r>
              <a:rPr lang="zh-CN" altLang="en-US" sz="2400" dirty="0">
                <a:solidFill>
                  <a:schemeClr val="tx1"/>
                </a:solidFill>
                <a:latin typeface="宋体" pitchFamily="2" charset="-122"/>
              </a:rPr>
              <a:t>通信申请</a:t>
            </a:r>
            <a:endParaRPr lang="en-US" altLang="zh-CN" sz="2400" dirty="0">
              <a:solidFill>
                <a:schemeClr val="tx1"/>
              </a:solidFill>
              <a:latin typeface="宋体" pitchFamily="2" charset="-122"/>
            </a:endParaRPr>
          </a:p>
          <a:p>
            <a:pPr marL="0" indent="0">
              <a:lnSpc>
                <a:spcPct val="170000"/>
              </a:lnSpc>
              <a:buSzPct val="75000"/>
              <a:buNone/>
            </a:pPr>
            <a:r>
              <a:rPr lang="zh-CN" altLang="en-US" sz="2400" dirty="0" smtClean="0">
                <a:solidFill>
                  <a:schemeClr val="tx1"/>
                </a:solidFill>
                <a:latin typeface="宋体" pitchFamily="2" charset="-122"/>
              </a:rPr>
              <a:t>    地面</a:t>
            </a:r>
            <a:r>
              <a:rPr lang="zh-CN" altLang="en-US" sz="2400" dirty="0">
                <a:solidFill>
                  <a:schemeClr val="tx1"/>
                </a:solidFill>
                <a:latin typeface="宋体" pitchFamily="2" charset="-122"/>
              </a:rPr>
              <a:t>中心根据通信地址将通信内容置入出站信号发给相应用户</a:t>
            </a:r>
            <a:r>
              <a:rPr lang="zh-CN" altLang="en-US" sz="2400" dirty="0" smtClean="0">
                <a:solidFill>
                  <a:schemeClr val="tx1"/>
                </a:solidFill>
                <a:latin typeface="宋体" pitchFamily="2" charset="-122"/>
              </a:rPr>
              <a:t>。</a:t>
            </a:r>
            <a:endParaRPr lang="zh-CN" altLang="en-US" sz="2400" dirty="0">
              <a:solidFill>
                <a:schemeClr val="tx1"/>
              </a:solidFill>
              <a:latin typeface="宋体" pitchFamily="2" charset="-122"/>
            </a:endParaRPr>
          </a:p>
        </p:txBody>
      </p:sp>
    </p:spTree>
    <p:extLst>
      <p:ext uri="{BB962C8B-B14F-4D97-AF65-F5344CB8AC3E}">
        <p14:creationId xmlns:p14="http://schemas.microsoft.com/office/powerpoint/2010/main" val="41895104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2" name="Picture 6"/>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828800" y="620688"/>
            <a:ext cx="5867400" cy="556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103" name="Rectangle 7"/>
          <p:cNvSpPr>
            <a:spLocks noChangeArrowheads="1"/>
          </p:cNvSpPr>
          <p:nvPr/>
        </p:nvSpPr>
        <p:spPr bwMode="auto">
          <a:xfrm>
            <a:off x="833835" y="2057400"/>
            <a:ext cx="615553" cy="29649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2800" b="1" dirty="0">
                <a:solidFill>
                  <a:srgbClr val="000099"/>
                </a:solidFill>
                <a:latin typeface="微软雅黑" panose="020B0503020204020204" pitchFamily="34" charset="-122"/>
                <a:ea typeface="微软雅黑" panose="020B0503020204020204" pitchFamily="34" charset="-122"/>
              </a:rPr>
              <a:t>系统的信息流程图</a:t>
            </a:r>
          </a:p>
        </p:txBody>
      </p:sp>
    </p:spTree>
    <p:extLst>
      <p:ext uri="{BB962C8B-B14F-4D97-AF65-F5344CB8AC3E}">
        <p14:creationId xmlns:p14="http://schemas.microsoft.com/office/powerpoint/2010/main" val="3299978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body" idx="1"/>
          </p:nvPr>
        </p:nvSpPr>
        <p:spPr>
          <a:xfrm>
            <a:off x="457200" y="990600"/>
            <a:ext cx="7787208" cy="5410200"/>
          </a:xfrm>
        </p:spPr>
        <p:txBody>
          <a:bodyPr vert="horz" lIns="91440" tIns="45720" rIns="91440" bIns="45720" rtlCol="0">
            <a:normAutofit/>
          </a:bodyPr>
          <a:lstStyle/>
          <a:p>
            <a:pPr>
              <a:lnSpc>
                <a:spcPct val="170000"/>
              </a:lnSpc>
              <a:buSzPct val="75000"/>
              <a:buFont typeface="Wingdings" pitchFamily="2" charset="2"/>
              <a:buChar char="Ø"/>
            </a:pPr>
            <a:r>
              <a:rPr lang="zh-CN" altLang="en-US" sz="2000" dirty="0" smtClean="0">
                <a:solidFill>
                  <a:schemeClr val="tx1"/>
                </a:solidFill>
                <a:latin typeface="宋体" pitchFamily="2" charset="-122"/>
              </a:rPr>
              <a:t>观测方程详解</a:t>
            </a:r>
            <a:endParaRPr lang="en-US" altLang="zh-CN" sz="2000" dirty="0" smtClean="0">
              <a:solidFill>
                <a:schemeClr val="tx1"/>
              </a:solidFill>
              <a:latin typeface="宋体" pitchFamily="2" charset="-122"/>
            </a:endParaRPr>
          </a:p>
          <a:p>
            <a:pPr marL="0" indent="0">
              <a:lnSpc>
                <a:spcPct val="170000"/>
              </a:lnSpc>
              <a:buSzPct val="75000"/>
              <a:buNone/>
            </a:pPr>
            <a:r>
              <a:rPr lang="en-US" altLang="zh-CN" sz="2000" dirty="0" smtClean="0">
                <a:solidFill>
                  <a:schemeClr val="tx1"/>
                </a:solidFill>
                <a:latin typeface="宋体" pitchFamily="2" charset="-122"/>
              </a:rPr>
              <a:t>   </a:t>
            </a:r>
            <a:r>
              <a:rPr lang="zh-CN" altLang="en-US" sz="2000" dirty="0">
                <a:solidFill>
                  <a:schemeClr val="tx1"/>
                </a:solidFill>
                <a:latin typeface="宋体" pitchFamily="2" charset="-122"/>
              </a:rPr>
              <a:t>系统测量的是电波在测控中心、两颗卫星和用户之间往返传播的时间。双星测距示意图如图所示。换算为相应的距离 </a:t>
            </a:r>
            <a:r>
              <a:rPr lang="en-US" altLang="zh-CN" sz="2000" dirty="0">
                <a:solidFill>
                  <a:schemeClr val="tx1"/>
                </a:solidFill>
                <a:latin typeface="宋体" pitchFamily="2" charset="-122"/>
              </a:rPr>
              <a:t>, </a:t>
            </a:r>
            <a:r>
              <a:rPr lang="zh-CN" altLang="en-US" sz="2000" dirty="0">
                <a:solidFill>
                  <a:schemeClr val="tx1"/>
                </a:solidFill>
                <a:latin typeface="宋体" pitchFamily="2" charset="-122"/>
              </a:rPr>
              <a:t>则</a:t>
            </a:r>
            <a:r>
              <a:rPr lang="zh-CN" altLang="en-US" sz="2000" dirty="0" smtClean="0">
                <a:solidFill>
                  <a:schemeClr val="tx1"/>
                </a:solidFill>
                <a:latin typeface="宋体" pitchFamily="2" charset="-122"/>
              </a:rPr>
              <a:t>有：</a:t>
            </a:r>
            <a:endParaRPr lang="zh-CN" altLang="en-US" sz="2000" dirty="0">
              <a:solidFill>
                <a:schemeClr val="tx1"/>
              </a:solidFill>
              <a:latin typeface="宋体" pitchFamily="2" charset="-122"/>
            </a:endParaRPr>
          </a:p>
        </p:txBody>
      </p:sp>
      <p:pic>
        <p:nvPicPr>
          <p:cNvPr id="133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979415"/>
            <a:ext cx="28352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25" name="Rectangle 5"/>
          <p:cNvSpPr>
            <a:spLocks noChangeArrowheads="1"/>
          </p:cNvSpPr>
          <p:nvPr/>
        </p:nvSpPr>
        <p:spPr bwMode="auto">
          <a:xfrm>
            <a:off x="457200" y="3957204"/>
            <a:ext cx="8153400" cy="1560028"/>
          </a:xfrm>
          <a:prstGeom prst="rect">
            <a:avLst/>
          </a:prstGeom>
        </p:spPr>
        <p:txBody>
          <a:bodyPr vert="horz" lIns="91440" tIns="45720" rIns="91440" bIns="45720" rtlCol="0">
            <a:normAutofit lnSpcReduction="10000"/>
          </a:bodyPr>
          <a:lstStyle/>
          <a:p>
            <a:pPr>
              <a:lnSpc>
                <a:spcPct val="170000"/>
              </a:lnSpc>
              <a:spcBef>
                <a:spcPct val="20000"/>
              </a:spcBef>
              <a:buSzPct val="75000"/>
            </a:pPr>
            <a:r>
              <a:rPr lang="en-US" altLang="zh-CN" b="1" dirty="0" smtClean="0">
                <a:latin typeface="宋体" pitchFamily="2" charset="-122"/>
                <a:ea typeface="微软雅黑" panose="020B0503020204020204" pitchFamily="34" charset="-122"/>
              </a:rPr>
              <a:t>    ρ1,ρ2</a:t>
            </a:r>
            <a:r>
              <a:rPr lang="zh-CN" altLang="en-US" b="1" dirty="0">
                <a:latin typeface="宋体" pitchFamily="2" charset="-122"/>
                <a:ea typeface="微软雅黑" panose="020B0503020204020204" pitchFamily="34" charset="-122"/>
              </a:rPr>
              <a:t>分别为用户至卫星</a:t>
            </a:r>
            <a:r>
              <a:rPr lang="en-US" altLang="zh-CN" b="1" dirty="0">
                <a:latin typeface="宋体" pitchFamily="2" charset="-122"/>
                <a:ea typeface="微软雅黑" panose="020B0503020204020204" pitchFamily="34" charset="-122"/>
              </a:rPr>
              <a:t>1</a:t>
            </a:r>
            <a:r>
              <a:rPr lang="zh-CN" altLang="en-US" b="1" dirty="0">
                <a:latin typeface="宋体" pitchFamily="2" charset="-122"/>
                <a:ea typeface="微软雅黑" panose="020B0503020204020204" pitchFamily="34" charset="-122"/>
              </a:rPr>
              <a:t>、卫星</a:t>
            </a:r>
            <a:r>
              <a:rPr lang="en-US" altLang="zh-CN" b="1" dirty="0">
                <a:latin typeface="宋体" pitchFamily="2" charset="-122"/>
                <a:ea typeface="微软雅黑" panose="020B0503020204020204" pitchFamily="34" charset="-122"/>
              </a:rPr>
              <a:t>2</a:t>
            </a:r>
            <a:r>
              <a:rPr lang="zh-CN" altLang="en-US" b="1" dirty="0">
                <a:latin typeface="宋体" pitchFamily="2" charset="-122"/>
                <a:ea typeface="微软雅黑" panose="020B0503020204020204" pitchFamily="34" charset="-122"/>
              </a:rPr>
              <a:t>的距离</a:t>
            </a:r>
            <a:r>
              <a:rPr lang="zh-CN" altLang="en-US" b="1" dirty="0" smtClean="0">
                <a:latin typeface="宋体" pitchFamily="2" charset="-122"/>
                <a:ea typeface="微软雅黑" panose="020B0503020204020204" pitchFamily="34" charset="-122"/>
              </a:rPr>
              <a:t>；</a:t>
            </a:r>
            <a:endParaRPr lang="en-US" altLang="zh-CN" b="1" dirty="0" smtClean="0">
              <a:latin typeface="宋体" pitchFamily="2" charset="-122"/>
              <a:ea typeface="微软雅黑" panose="020B0503020204020204" pitchFamily="34" charset="-122"/>
            </a:endParaRPr>
          </a:p>
          <a:p>
            <a:pPr>
              <a:lnSpc>
                <a:spcPct val="170000"/>
              </a:lnSpc>
              <a:spcBef>
                <a:spcPct val="20000"/>
              </a:spcBef>
              <a:buSzPct val="75000"/>
            </a:pPr>
            <a:r>
              <a:rPr lang="en-US" altLang="zh-CN" b="1" dirty="0">
                <a:latin typeface="宋体" pitchFamily="2" charset="-122"/>
                <a:ea typeface="微软雅黑" panose="020B0503020204020204" pitchFamily="34" charset="-122"/>
              </a:rPr>
              <a:t> </a:t>
            </a:r>
            <a:r>
              <a:rPr lang="en-US" altLang="zh-CN" b="1" dirty="0" smtClean="0">
                <a:latin typeface="宋体" pitchFamily="2" charset="-122"/>
                <a:ea typeface="微软雅黑" panose="020B0503020204020204" pitchFamily="34" charset="-122"/>
              </a:rPr>
              <a:t>   S1,S2</a:t>
            </a:r>
            <a:r>
              <a:rPr lang="zh-CN" altLang="en-US" b="1" dirty="0">
                <a:latin typeface="宋体" pitchFamily="2" charset="-122"/>
                <a:ea typeface="微软雅黑" panose="020B0503020204020204" pitchFamily="34" charset="-122"/>
              </a:rPr>
              <a:t>分别为中心至卫星</a:t>
            </a:r>
            <a:r>
              <a:rPr lang="en-US" altLang="zh-CN" b="1" dirty="0">
                <a:latin typeface="宋体" pitchFamily="2" charset="-122"/>
                <a:ea typeface="微软雅黑" panose="020B0503020204020204" pitchFamily="34" charset="-122"/>
              </a:rPr>
              <a:t>1</a:t>
            </a:r>
            <a:r>
              <a:rPr lang="zh-CN" altLang="en-US" b="1" dirty="0">
                <a:latin typeface="宋体" pitchFamily="2" charset="-122"/>
                <a:ea typeface="微软雅黑" panose="020B0503020204020204" pitchFamily="34" charset="-122"/>
              </a:rPr>
              <a:t>、卫星</a:t>
            </a:r>
            <a:r>
              <a:rPr lang="en-US" altLang="zh-CN" b="1" dirty="0">
                <a:latin typeface="宋体" pitchFamily="2" charset="-122"/>
                <a:ea typeface="微软雅黑" panose="020B0503020204020204" pitchFamily="34" charset="-122"/>
              </a:rPr>
              <a:t>2</a:t>
            </a:r>
            <a:r>
              <a:rPr lang="zh-CN" altLang="en-US" b="1" dirty="0">
                <a:latin typeface="宋体" pitchFamily="2" charset="-122"/>
                <a:ea typeface="微软雅黑" panose="020B0503020204020204" pitchFamily="34" charset="-122"/>
              </a:rPr>
              <a:t>的距离</a:t>
            </a:r>
            <a:r>
              <a:rPr lang="zh-CN" altLang="en-US" b="1" dirty="0" smtClean="0">
                <a:latin typeface="宋体" pitchFamily="2" charset="-122"/>
                <a:ea typeface="微软雅黑" panose="020B0503020204020204" pitchFamily="34" charset="-122"/>
              </a:rPr>
              <a:t>；</a:t>
            </a:r>
            <a:endParaRPr lang="en-US" altLang="zh-CN" b="1" dirty="0" smtClean="0">
              <a:latin typeface="宋体" pitchFamily="2" charset="-122"/>
              <a:ea typeface="微软雅黑" panose="020B0503020204020204" pitchFamily="34" charset="-122"/>
            </a:endParaRPr>
          </a:p>
          <a:p>
            <a:pPr>
              <a:lnSpc>
                <a:spcPct val="170000"/>
              </a:lnSpc>
              <a:spcBef>
                <a:spcPct val="20000"/>
              </a:spcBef>
              <a:buSzPct val="75000"/>
            </a:pPr>
            <a:r>
              <a:rPr lang="en-US" altLang="zh-CN" b="1" dirty="0">
                <a:latin typeface="宋体" pitchFamily="2" charset="-122"/>
                <a:ea typeface="微软雅黑" panose="020B0503020204020204" pitchFamily="34" charset="-122"/>
              </a:rPr>
              <a:t> </a:t>
            </a:r>
            <a:r>
              <a:rPr lang="en-US" altLang="zh-CN" b="1" dirty="0" smtClean="0">
                <a:latin typeface="宋体" pitchFamily="2" charset="-122"/>
                <a:ea typeface="微软雅黑" panose="020B0503020204020204" pitchFamily="34" charset="-122"/>
              </a:rPr>
              <a:t>   L1</a:t>
            </a:r>
            <a:r>
              <a:rPr lang="en-US" altLang="zh-CN" b="1" dirty="0">
                <a:latin typeface="宋体" pitchFamily="2" charset="-122"/>
                <a:ea typeface="微软雅黑" panose="020B0503020204020204" pitchFamily="34" charset="-122"/>
              </a:rPr>
              <a:t>, L2</a:t>
            </a:r>
            <a:r>
              <a:rPr lang="zh-CN" altLang="en-US" b="1" dirty="0">
                <a:latin typeface="宋体" pitchFamily="2" charset="-122"/>
                <a:ea typeface="微软雅黑" panose="020B0503020204020204" pitchFamily="34" charset="-122"/>
              </a:rPr>
              <a:t>为实际观测量</a:t>
            </a:r>
            <a:r>
              <a:rPr lang="zh-CN" altLang="en-US" b="1" dirty="0" smtClean="0">
                <a:latin typeface="宋体" pitchFamily="2" charset="-122"/>
                <a:ea typeface="微软雅黑" panose="020B0503020204020204" pitchFamily="34" charset="-122"/>
              </a:rPr>
              <a:t>。</a:t>
            </a:r>
            <a:endParaRPr lang="zh-CN" altLang="en-US" b="1" dirty="0">
              <a:latin typeface="宋体" pitchFamily="2" charset="-122"/>
              <a:ea typeface="微软雅黑" panose="020B0503020204020204" pitchFamily="34" charset="-122"/>
            </a:endParaRPr>
          </a:p>
        </p:txBody>
      </p:sp>
    </p:spTree>
    <p:extLst>
      <p:ext uri="{BB962C8B-B14F-4D97-AF65-F5344CB8AC3E}">
        <p14:creationId xmlns:p14="http://schemas.microsoft.com/office/powerpoint/2010/main" val="10742221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body" idx="1"/>
          </p:nvPr>
        </p:nvSpPr>
        <p:spPr>
          <a:xfrm>
            <a:off x="152400" y="990600"/>
            <a:ext cx="8763000" cy="5410200"/>
          </a:xfrm>
        </p:spPr>
        <p:txBody>
          <a:bodyPr/>
          <a:lstStyle/>
          <a:p>
            <a:pPr>
              <a:lnSpc>
                <a:spcPct val="120000"/>
              </a:lnSpc>
              <a:buFont typeface="Wingdings" pitchFamily="2" charset="2"/>
              <a:buNone/>
            </a:pPr>
            <a:r>
              <a:rPr lang="zh-CN" altLang="en-US" dirty="0">
                <a:solidFill>
                  <a:schemeClr val="tx1"/>
                </a:solidFill>
              </a:rPr>
              <a:t>基本定位</a:t>
            </a:r>
            <a:r>
              <a:rPr lang="zh-CN" altLang="en-US" dirty="0" smtClean="0">
                <a:solidFill>
                  <a:schemeClr val="tx1"/>
                </a:solidFill>
              </a:rPr>
              <a:t>方程</a:t>
            </a:r>
            <a:endParaRPr lang="en-US" altLang="zh-CN" dirty="0">
              <a:solidFill>
                <a:schemeClr val="tx1"/>
              </a:solidFill>
            </a:endParaRPr>
          </a:p>
        </p:txBody>
      </p:sp>
      <p:pic>
        <p:nvPicPr>
          <p:cNvPr id="134150" name="Picture 6"/>
          <p:cNvPicPr>
            <a:picLocks noChangeAspect="1" noChangeArrowheads="1"/>
          </p:cNvPicPr>
          <p:nvPr/>
        </p:nvPicPr>
        <p:blipFill>
          <a:blip r:embed="rId2">
            <a:lum contrast="20000"/>
            <a:extLst>
              <a:ext uri="{28A0092B-C50C-407E-A947-70E740481C1C}">
                <a14:useLocalDpi xmlns:a14="http://schemas.microsoft.com/office/drawing/2010/main" val="0"/>
              </a:ext>
            </a:extLst>
          </a:blip>
          <a:srcRect/>
          <a:stretch>
            <a:fillRect/>
          </a:stretch>
        </p:blipFill>
        <p:spPr bwMode="auto">
          <a:xfrm>
            <a:off x="1143000" y="1676400"/>
            <a:ext cx="7543800" cy="476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4151" name="Rectangle 7"/>
          <p:cNvSpPr>
            <a:spLocks noChangeArrowheads="1"/>
          </p:cNvSpPr>
          <p:nvPr/>
        </p:nvSpPr>
        <p:spPr bwMode="auto">
          <a:xfrm>
            <a:off x="452835" y="2819400"/>
            <a:ext cx="615553" cy="260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p>
            <a:r>
              <a:rPr lang="zh-CN" altLang="en-US" sz="2800" b="1" dirty="0">
                <a:latin typeface="微软雅黑" panose="020B0503020204020204" pitchFamily="34" charset="-122"/>
                <a:ea typeface="微软雅黑" panose="020B0503020204020204" pitchFamily="34" charset="-122"/>
              </a:rPr>
              <a:t>双星测距示意图</a:t>
            </a:r>
          </a:p>
        </p:txBody>
      </p:sp>
    </p:spTree>
    <p:extLst>
      <p:ext uri="{BB962C8B-B14F-4D97-AF65-F5344CB8AC3E}">
        <p14:creationId xmlns:p14="http://schemas.microsoft.com/office/powerpoint/2010/main" val="11943909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3.5 </a:t>
            </a:r>
            <a:r>
              <a:rPr lang="zh-CN" altLang="en-US" dirty="0"/>
              <a:t>解算方法</a:t>
            </a:r>
          </a:p>
        </p:txBody>
      </p:sp>
      <p:sp>
        <p:nvSpPr>
          <p:cNvPr id="135170" name="Rectangle 2"/>
          <p:cNvSpPr>
            <a:spLocks noGrp="1" noChangeArrowheads="1"/>
          </p:cNvSpPr>
          <p:nvPr>
            <p:ph type="body" idx="4294967295"/>
          </p:nvPr>
        </p:nvSpPr>
        <p:spPr>
          <a:xfrm>
            <a:off x="611560" y="1556792"/>
            <a:ext cx="7993062" cy="1790328"/>
          </a:xfrm>
        </p:spPr>
        <p:txBody>
          <a:bodyPr vert="horz" lIns="91440" tIns="45720" rIns="91440" bIns="45720" rtlCol="0">
            <a:normAutofit fontScale="92500"/>
          </a:bodyPr>
          <a:lstStyle/>
          <a:p>
            <a:pPr marL="0" indent="0">
              <a:lnSpc>
                <a:spcPct val="170000"/>
              </a:lnSpc>
              <a:buSzPct val="75000"/>
              <a:buNone/>
            </a:pPr>
            <a:r>
              <a:rPr lang="zh-CN" altLang="en-US" sz="2400" dirty="0" smtClean="0">
                <a:solidFill>
                  <a:schemeClr val="tx1"/>
                </a:solidFill>
                <a:latin typeface="宋体" pitchFamily="2" charset="-122"/>
              </a:rPr>
              <a:t>     由</a:t>
            </a:r>
            <a:r>
              <a:rPr lang="zh-CN" altLang="en-US" sz="2400" dirty="0">
                <a:solidFill>
                  <a:schemeClr val="tx1"/>
                </a:solidFill>
                <a:latin typeface="宋体" pitchFamily="2" charset="-122"/>
              </a:rPr>
              <a:t>一个观测站应答询问信号之后所得的两个观测量和测站所在点的大地高计算测站位置的方法</a:t>
            </a:r>
            <a:r>
              <a:rPr lang="zh-CN" altLang="en-US" sz="2400" dirty="0" smtClean="0">
                <a:solidFill>
                  <a:schemeClr val="tx1"/>
                </a:solidFill>
                <a:latin typeface="宋体" pitchFamily="2" charset="-122"/>
              </a:rPr>
              <a:t>。典型</a:t>
            </a:r>
            <a:r>
              <a:rPr lang="zh-CN" altLang="en-US" sz="2400" dirty="0">
                <a:solidFill>
                  <a:schemeClr val="tx1"/>
                </a:solidFill>
                <a:latin typeface="宋体" pitchFamily="2" charset="-122"/>
              </a:rPr>
              <a:t>计算方法如下</a:t>
            </a:r>
            <a:r>
              <a:rPr lang="zh-CN" altLang="en-US" sz="2400" dirty="0" smtClean="0">
                <a:solidFill>
                  <a:schemeClr val="tx1"/>
                </a:solidFill>
                <a:latin typeface="宋体" pitchFamily="2" charset="-122"/>
              </a:rPr>
              <a:t>图：</a:t>
            </a:r>
            <a:endParaRPr lang="zh-CN" altLang="en-US" sz="2400" dirty="0">
              <a:solidFill>
                <a:schemeClr val="tx1"/>
              </a:solidFill>
              <a:latin typeface="宋体" pitchFamily="2" charset="-122"/>
            </a:endParaRPr>
          </a:p>
        </p:txBody>
      </p:sp>
      <p:pic>
        <p:nvPicPr>
          <p:cNvPr id="135190"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3200400"/>
            <a:ext cx="3733800" cy="315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3634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body" idx="1"/>
          </p:nvPr>
        </p:nvSpPr>
        <p:spPr>
          <a:xfrm>
            <a:off x="467544" y="620688"/>
            <a:ext cx="7770440" cy="5410200"/>
          </a:xfrm>
        </p:spPr>
        <p:txBody>
          <a:bodyPr vert="horz" lIns="91440" tIns="45720" rIns="91440" bIns="45720" rtlCol="0">
            <a:normAutofit/>
          </a:bodyPr>
          <a:lstStyle/>
          <a:p>
            <a:pPr marL="0" indent="0">
              <a:lnSpc>
                <a:spcPct val="170000"/>
              </a:lnSpc>
              <a:buSzPct val="75000"/>
              <a:buNone/>
            </a:pPr>
            <a:r>
              <a:rPr lang="zh-CN" altLang="en-US" sz="2400" dirty="0" smtClean="0">
                <a:latin typeface="宋体" pitchFamily="2" charset="-122"/>
              </a:rPr>
              <a:t>方法一：代入</a:t>
            </a:r>
            <a:r>
              <a:rPr lang="zh-CN" altLang="en-US" sz="2400" dirty="0">
                <a:latin typeface="宋体" pitchFamily="2" charset="-122"/>
              </a:rPr>
              <a:t>法</a:t>
            </a:r>
          </a:p>
          <a:p>
            <a:pPr marL="0" indent="0">
              <a:lnSpc>
                <a:spcPct val="170000"/>
              </a:lnSpc>
              <a:buSzPct val="75000"/>
              <a:buNone/>
            </a:pPr>
            <a:r>
              <a:rPr lang="zh-CN" altLang="en-US" sz="1600" dirty="0">
                <a:solidFill>
                  <a:schemeClr val="tx1"/>
                </a:solidFill>
                <a:latin typeface="宋体" pitchFamily="2" charset="-122"/>
              </a:rPr>
              <a:t>    </a:t>
            </a:r>
          </a:p>
        </p:txBody>
      </p:sp>
      <p:pic>
        <p:nvPicPr>
          <p:cNvPr id="139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628800"/>
            <a:ext cx="297180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70" name="Rectangle 6"/>
          <p:cNvSpPr>
            <a:spLocks noChangeArrowheads="1"/>
          </p:cNvSpPr>
          <p:nvPr/>
        </p:nvSpPr>
        <p:spPr bwMode="auto">
          <a:xfrm>
            <a:off x="611560" y="2636912"/>
            <a:ext cx="7770440" cy="1521866"/>
          </a:xfrm>
          <a:prstGeom prst="rect">
            <a:avLst/>
          </a:prstGeom>
        </p:spPr>
        <p:txBody>
          <a:bodyPr vert="horz" lIns="91440" tIns="45720" rIns="91440" bIns="45720" rtlCol="0">
            <a:normAutofit/>
          </a:bodyPr>
          <a:lstStyle/>
          <a:p>
            <a:pPr latinLnBrk="1">
              <a:lnSpc>
                <a:spcPct val="170000"/>
              </a:lnSpc>
              <a:spcBef>
                <a:spcPct val="20000"/>
              </a:spcBef>
              <a:buSzPct val="75000"/>
            </a:pPr>
            <a:r>
              <a:rPr lang="zh-CN" altLang="en-US" b="1" dirty="0" smtClean="0">
                <a:latin typeface="宋体" pitchFamily="2" charset="-122"/>
                <a:ea typeface="微软雅黑" panose="020B0503020204020204" pitchFamily="34" charset="-122"/>
              </a:rPr>
              <a:t>      设</a:t>
            </a:r>
            <a:r>
              <a:rPr lang="zh-CN" altLang="en-US" b="1" dirty="0">
                <a:latin typeface="宋体" pitchFamily="2" charset="-122"/>
                <a:ea typeface="微软雅黑" panose="020B0503020204020204" pitchFamily="34" charset="-122"/>
              </a:rPr>
              <a:t>卫星</a:t>
            </a:r>
            <a:r>
              <a:rPr lang="en-US" altLang="zh-CN" b="1" dirty="0">
                <a:latin typeface="宋体" pitchFamily="2" charset="-122"/>
                <a:ea typeface="微软雅黑" panose="020B0503020204020204" pitchFamily="34" charset="-122"/>
              </a:rPr>
              <a:t>1</a:t>
            </a:r>
            <a:r>
              <a:rPr lang="zh-CN" altLang="en-US" b="1" dirty="0">
                <a:latin typeface="宋体" pitchFamily="2" charset="-122"/>
                <a:ea typeface="微软雅黑" panose="020B0503020204020204" pitchFamily="34" charset="-122"/>
              </a:rPr>
              <a:t>、卫星</a:t>
            </a:r>
            <a:r>
              <a:rPr lang="en-US" altLang="zh-CN" b="1" dirty="0">
                <a:latin typeface="宋体" pitchFamily="2" charset="-122"/>
                <a:ea typeface="微软雅黑" panose="020B0503020204020204" pitchFamily="34" charset="-122"/>
              </a:rPr>
              <a:t>2 </a:t>
            </a:r>
            <a:r>
              <a:rPr lang="zh-CN" altLang="en-US" b="1" dirty="0">
                <a:latin typeface="宋体" pitchFamily="2" charset="-122"/>
                <a:ea typeface="微软雅黑" panose="020B0503020204020204" pitchFamily="34" charset="-122"/>
              </a:rPr>
              <a:t>和地面中心站的地固</a:t>
            </a:r>
            <a:r>
              <a:rPr lang="zh-CN" altLang="en-US" b="1" dirty="0" smtClean="0">
                <a:latin typeface="宋体" pitchFamily="2" charset="-122"/>
                <a:ea typeface="微软雅黑" panose="020B0503020204020204" pitchFamily="34" charset="-122"/>
              </a:rPr>
              <a:t>直角坐标分别</a:t>
            </a:r>
            <a:r>
              <a:rPr lang="zh-CN" altLang="en-US" b="1" dirty="0">
                <a:latin typeface="宋体" pitchFamily="2" charset="-122"/>
                <a:ea typeface="微软雅黑" panose="020B0503020204020204" pitchFamily="34" charset="-122"/>
              </a:rPr>
              <a:t>为</a:t>
            </a:r>
            <a:r>
              <a:rPr lang="en-US" altLang="zh-CN" b="1" dirty="0">
                <a:latin typeface="宋体" pitchFamily="2" charset="-122"/>
                <a:ea typeface="微软雅黑" panose="020B0503020204020204" pitchFamily="34" charset="-122"/>
              </a:rPr>
              <a:t>(Xs1,Ys1,Zs1)</a:t>
            </a:r>
            <a:r>
              <a:rPr lang="zh-CN" altLang="en-US" b="1" dirty="0">
                <a:latin typeface="宋体" pitchFamily="2" charset="-122"/>
                <a:ea typeface="微软雅黑" panose="020B0503020204020204" pitchFamily="34" charset="-122"/>
              </a:rPr>
              <a:t>，</a:t>
            </a:r>
            <a:r>
              <a:rPr lang="en-US" altLang="en-US" b="1" dirty="0">
                <a:latin typeface="宋体" pitchFamily="2" charset="-122"/>
                <a:ea typeface="微软雅黑" panose="020B0503020204020204" pitchFamily="34" charset="-122"/>
              </a:rPr>
              <a:t>(Xs</a:t>
            </a:r>
            <a:r>
              <a:rPr lang="en-US" altLang="zh-CN" b="1" dirty="0">
                <a:latin typeface="宋体" pitchFamily="2" charset="-122"/>
                <a:ea typeface="微软雅黑" panose="020B0503020204020204" pitchFamily="34" charset="-122"/>
              </a:rPr>
              <a:t>2</a:t>
            </a:r>
            <a:r>
              <a:rPr lang="en-US" altLang="en-US" b="1" dirty="0">
                <a:latin typeface="宋体" pitchFamily="2" charset="-122"/>
                <a:ea typeface="微软雅黑" panose="020B0503020204020204" pitchFamily="34" charset="-122"/>
              </a:rPr>
              <a:t>,Ys</a:t>
            </a:r>
            <a:r>
              <a:rPr lang="en-US" altLang="zh-CN" b="1" dirty="0">
                <a:latin typeface="宋体" pitchFamily="2" charset="-122"/>
                <a:ea typeface="微软雅黑" panose="020B0503020204020204" pitchFamily="34" charset="-122"/>
              </a:rPr>
              <a:t>2</a:t>
            </a:r>
            <a:r>
              <a:rPr lang="en-US" altLang="en-US" b="1" dirty="0">
                <a:latin typeface="宋体" pitchFamily="2" charset="-122"/>
                <a:ea typeface="微软雅黑" panose="020B0503020204020204" pitchFamily="34" charset="-122"/>
              </a:rPr>
              <a:t>,Zs</a:t>
            </a:r>
            <a:r>
              <a:rPr lang="en-US" altLang="zh-CN" b="1" dirty="0">
                <a:latin typeface="宋体" pitchFamily="2" charset="-122"/>
                <a:ea typeface="微软雅黑" panose="020B0503020204020204" pitchFamily="34" charset="-122"/>
              </a:rPr>
              <a:t>2</a:t>
            </a:r>
            <a:r>
              <a:rPr lang="en-US" altLang="en-US" b="1" dirty="0">
                <a:latin typeface="宋体" pitchFamily="2" charset="-122"/>
                <a:ea typeface="微软雅黑" panose="020B0503020204020204" pitchFamily="34" charset="-122"/>
              </a:rPr>
              <a:t>)</a:t>
            </a:r>
            <a:r>
              <a:rPr lang="zh-CN" altLang="en-US" b="1" dirty="0">
                <a:latin typeface="宋体" pitchFamily="2" charset="-122"/>
                <a:ea typeface="微软雅黑" panose="020B0503020204020204" pitchFamily="34" charset="-122"/>
              </a:rPr>
              <a:t>和</a:t>
            </a:r>
            <a:r>
              <a:rPr lang="en-US" altLang="zh-CN" b="1" dirty="0">
                <a:latin typeface="宋体" pitchFamily="2" charset="-122"/>
                <a:ea typeface="微软雅黑" panose="020B0503020204020204" pitchFamily="34" charset="-122"/>
              </a:rPr>
              <a:t>(X0,Y0,Z0) </a:t>
            </a:r>
            <a:r>
              <a:rPr lang="zh-CN" altLang="en-US" b="1" dirty="0">
                <a:latin typeface="宋体" pitchFamily="2" charset="-122"/>
                <a:ea typeface="微软雅黑" panose="020B0503020204020204" pitchFamily="34" charset="-122"/>
              </a:rPr>
              <a:t>，测站的地固直角坐标为</a:t>
            </a:r>
            <a:r>
              <a:rPr lang="en-US" altLang="zh-CN" b="1" dirty="0">
                <a:latin typeface="宋体" pitchFamily="2" charset="-122"/>
                <a:ea typeface="微软雅黑" panose="020B0503020204020204" pitchFamily="34" charset="-122"/>
              </a:rPr>
              <a:t>(X,Y,Z) ,</a:t>
            </a:r>
            <a:r>
              <a:rPr lang="zh-CN" altLang="en-US" b="1" dirty="0">
                <a:latin typeface="宋体" pitchFamily="2" charset="-122"/>
                <a:ea typeface="微软雅黑" panose="020B0503020204020204" pitchFamily="34" charset="-122"/>
              </a:rPr>
              <a:t>则</a:t>
            </a:r>
            <a:r>
              <a:rPr lang="en-US" altLang="zh-CN" b="1" dirty="0">
                <a:latin typeface="宋体" pitchFamily="2" charset="-122"/>
                <a:ea typeface="微软雅黑" panose="020B0503020204020204" pitchFamily="34" charset="-122"/>
              </a:rPr>
              <a:t>Si, </a:t>
            </a:r>
            <a:r>
              <a:rPr lang="en-US" altLang="zh-CN" b="1" dirty="0" err="1">
                <a:latin typeface="宋体" pitchFamily="2" charset="-122"/>
                <a:ea typeface="微软雅黑" panose="020B0503020204020204" pitchFamily="34" charset="-122"/>
              </a:rPr>
              <a:t>ρi</a:t>
            </a:r>
            <a:r>
              <a:rPr lang="en-US" altLang="zh-CN" b="1" dirty="0">
                <a:latin typeface="宋体" pitchFamily="2" charset="-122"/>
                <a:ea typeface="微软雅黑" panose="020B0503020204020204" pitchFamily="34" charset="-122"/>
              </a:rPr>
              <a:t> (</a:t>
            </a:r>
            <a:r>
              <a:rPr lang="en-US" altLang="zh-CN" b="1" dirty="0" err="1">
                <a:latin typeface="宋体" pitchFamily="2" charset="-122"/>
                <a:ea typeface="微软雅黑" panose="020B0503020204020204" pitchFamily="34" charset="-122"/>
              </a:rPr>
              <a:t>i</a:t>
            </a:r>
            <a:r>
              <a:rPr lang="en-US" altLang="zh-CN" b="1" dirty="0">
                <a:latin typeface="宋体" pitchFamily="2" charset="-122"/>
                <a:ea typeface="微软雅黑" panose="020B0503020204020204" pitchFamily="34" charset="-122"/>
              </a:rPr>
              <a:t>=1</a:t>
            </a:r>
            <a:r>
              <a:rPr lang="zh-CN" altLang="en-US" b="1" dirty="0">
                <a:latin typeface="宋体" pitchFamily="2" charset="-122"/>
                <a:ea typeface="微软雅黑" panose="020B0503020204020204" pitchFamily="34" charset="-122"/>
              </a:rPr>
              <a:t>，</a:t>
            </a:r>
            <a:r>
              <a:rPr lang="en-US" altLang="zh-CN" b="1" dirty="0">
                <a:latin typeface="宋体" pitchFamily="2" charset="-122"/>
                <a:ea typeface="微软雅黑" panose="020B0503020204020204" pitchFamily="34" charset="-122"/>
              </a:rPr>
              <a:t>2)</a:t>
            </a:r>
            <a:r>
              <a:rPr lang="zh-CN" altLang="en-US" b="1" dirty="0">
                <a:latin typeface="宋体" pitchFamily="2" charset="-122"/>
                <a:ea typeface="微软雅黑" panose="020B0503020204020204" pitchFamily="34" charset="-122"/>
              </a:rPr>
              <a:t>的表达式</a:t>
            </a:r>
            <a:r>
              <a:rPr lang="zh-CN" altLang="en-US" b="1" dirty="0" smtClean="0">
                <a:latin typeface="宋体" pitchFamily="2" charset="-122"/>
                <a:ea typeface="微软雅黑" panose="020B0503020204020204" pitchFamily="34" charset="-122"/>
              </a:rPr>
              <a:t>为：</a:t>
            </a:r>
            <a:endParaRPr lang="zh-CN" altLang="en-US" b="1" dirty="0">
              <a:latin typeface="宋体" pitchFamily="2" charset="-122"/>
              <a:ea typeface="微软雅黑" panose="020B0503020204020204" pitchFamily="34" charset="-122"/>
            </a:endParaRPr>
          </a:p>
        </p:txBody>
      </p:sp>
      <p:pic>
        <p:nvPicPr>
          <p:cNvPr id="13927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696" y="4149080"/>
            <a:ext cx="5943600" cy="928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67544" y="5092325"/>
            <a:ext cx="7914456" cy="1426224"/>
          </a:xfrm>
          <a:prstGeom prst="rect">
            <a:avLst/>
          </a:prstGeom>
        </p:spPr>
        <p:txBody>
          <a:bodyPr vert="horz" lIns="91440" tIns="45720" rIns="91440" bIns="45720" rtlCol="0">
            <a:normAutofit lnSpcReduction="10000"/>
          </a:bodyPr>
          <a:lstStyle/>
          <a:p>
            <a:pPr latinLnBrk="1">
              <a:lnSpc>
                <a:spcPct val="170000"/>
              </a:lnSpc>
              <a:spcBef>
                <a:spcPct val="20000"/>
              </a:spcBef>
              <a:buSzPct val="75000"/>
            </a:pPr>
            <a:r>
              <a:rPr lang="zh-CN" altLang="en-US" b="1" dirty="0" smtClean="0">
                <a:latin typeface="宋体" pitchFamily="2" charset="-122"/>
                <a:ea typeface="微软雅黑" panose="020B0503020204020204" pitchFamily="34" charset="-122"/>
              </a:rPr>
              <a:t>    两</a:t>
            </a:r>
            <a:r>
              <a:rPr lang="zh-CN" altLang="en-US" b="1" dirty="0">
                <a:latin typeface="宋体" pitchFamily="2" charset="-122"/>
                <a:ea typeface="微软雅黑" panose="020B0503020204020204" pitchFamily="34" charset="-122"/>
              </a:rPr>
              <a:t>个方程，三个未知数，必须另外得到一个方程。当预先知道测站点的大地高，两个方程中只剩下两个未知数，应用解二元一次方程的一般方法可逐步求出未知数。</a:t>
            </a:r>
          </a:p>
        </p:txBody>
      </p:sp>
    </p:spTree>
    <p:extLst>
      <p:ext uri="{BB962C8B-B14F-4D97-AF65-F5344CB8AC3E}">
        <p14:creationId xmlns:p14="http://schemas.microsoft.com/office/powerpoint/2010/main" val="26050697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body" idx="1"/>
          </p:nvPr>
        </p:nvSpPr>
        <p:spPr>
          <a:xfrm>
            <a:off x="152400" y="990600"/>
            <a:ext cx="8763000" cy="5410200"/>
          </a:xfrm>
        </p:spPr>
        <p:txBody>
          <a:bodyPr vert="horz" lIns="91440" tIns="45720" rIns="91440" bIns="45720" rtlCol="0">
            <a:normAutofit/>
          </a:bodyPr>
          <a:lstStyle/>
          <a:p>
            <a:pPr marL="0" indent="0">
              <a:lnSpc>
                <a:spcPct val="170000"/>
              </a:lnSpc>
              <a:buSzPct val="75000"/>
              <a:buNone/>
            </a:pPr>
            <a:r>
              <a:rPr lang="zh-CN" altLang="en-US" sz="2400" dirty="0" smtClean="0">
                <a:latin typeface="宋体" pitchFamily="2" charset="-122"/>
              </a:rPr>
              <a:t>方法二：相似</a:t>
            </a:r>
            <a:r>
              <a:rPr lang="zh-CN" altLang="en-US" sz="2400" dirty="0">
                <a:latin typeface="宋体" pitchFamily="2" charset="-122"/>
              </a:rPr>
              <a:t>椭球法</a:t>
            </a:r>
            <a:endParaRPr lang="zh-CN" altLang="en-US" sz="1800" dirty="0">
              <a:latin typeface="宋体" pitchFamily="2" charset="-122"/>
            </a:endParaRPr>
          </a:p>
          <a:p>
            <a:pPr marL="0" indent="0">
              <a:lnSpc>
                <a:spcPct val="170000"/>
              </a:lnSpc>
              <a:buSzPct val="75000"/>
              <a:buNone/>
            </a:pPr>
            <a:r>
              <a:rPr lang="zh-CN" altLang="en-US" sz="1800" dirty="0">
                <a:solidFill>
                  <a:schemeClr val="tx1"/>
                </a:solidFill>
                <a:latin typeface="宋体" pitchFamily="2" charset="-122"/>
              </a:rPr>
              <a:t>    设想测站位于地球的相似椭球上。地球的相似椭球，是指中心重合、三轴平行、偏心率相等的椭球。测站的两条观测边和过该站的相似椭球面可组成三个方程，从而可解出测站的三维空间坐标，如图所示。</a:t>
            </a:r>
          </a:p>
        </p:txBody>
      </p:sp>
      <p:pic>
        <p:nvPicPr>
          <p:cNvPr id="143369" name="Picture 9"/>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524000" y="3200400"/>
            <a:ext cx="6400800" cy="345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31812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4800" b="1" dirty="0" smtClean="0">
                <a:solidFill>
                  <a:srgbClr val="FF0000"/>
                </a:solidFill>
              </a:rPr>
              <a:t>北斗前身</a:t>
            </a:r>
            <a:endParaRPr lang="en-US" altLang="zh-CN" sz="2800" b="1" dirty="0">
              <a:solidFill>
                <a:srgbClr val="FF0000"/>
              </a:solidFill>
            </a:endParaRPr>
          </a:p>
        </p:txBody>
      </p:sp>
      <p:sp>
        <p:nvSpPr>
          <p:cNvPr id="4" name="内容占位符 3"/>
          <p:cNvSpPr>
            <a:spLocks noGrp="1"/>
          </p:cNvSpPr>
          <p:nvPr>
            <p:ph idx="1"/>
          </p:nvPr>
        </p:nvSpPr>
        <p:spPr/>
        <p:txBody>
          <a:bodyPr>
            <a:normAutofit fontScale="77500" lnSpcReduction="20000"/>
          </a:bodyPr>
          <a:lstStyle/>
          <a:p>
            <a:pPr>
              <a:lnSpc>
                <a:spcPct val="170000"/>
              </a:lnSpc>
              <a:buSzPct val="75000"/>
              <a:buFont typeface="Wingdings" pitchFamily="2" charset="2"/>
              <a:buChar char="Ø"/>
            </a:pPr>
            <a:r>
              <a:rPr lang="zh-CN" altLang="en-US" dirty="0" smtClean="0">
                <a:solidFill>
                  <a:schemeClr val="tx1"/>
                </a:solidFill>
                <a:latin typeface="宋体" pitchFamily="2" charset="-122"/>
              </a:rPr>
              <a:t>采用双星定位体制的原因：</a:t>
            </a:r>
            <a:endParaRPr lang="en-US" altLang="zh-CN" dirty="0" smtClean="0">
              <a:solidFill>
                <a:schemeClr val="tx1"/>
              </a:solidFill>
              <a:latin typeface="宋体" pitchFamily="2" charset="-122"/>
            </a:endParaRPr>
          </a:p>
          <a:p>
            <a:pPr lvl="1">
              <a:lnSpc>
                <a:spcPct val="170000"/>
              </a:lnSpc>
              <a:buSzPct val="75000"/>
              <a:buFont typeface="Wingdings" pitchFamily="2" charset="2"/>
              <a:buChar char="Ø"/>
            </a:pPr>
            <a:r>
              <a:rPr lang="zh-CN" altLang="en-US" dirty="0" smtClean="0">
                <a:solidFill>
                  <a:srgbClr val="000099"/>
                </a:solidFill>
                <a:latin typeface="宋体" pitchFamily="2" charset="-122"/>
              </a:rPr>
              <a:t>技术方面：</a:t>
            </a:r>
            <a:r>
              <a:rPr lang="zh-CN" altLang="en-US" dirty="0" smtClean="0">
                <a:solidFill>
                  <a:schemeClr val="tx1"/>
                </a:solidFill>
                <a:latin typeface="宋体" pitchFamily="2" charset="-122"/>
              </a:rPr>
              <a:t>当时</a:t>
            </a:r>
            <a:r>
              <a:rPr lang="zh-CN" altLang="en-US" dirty="0">
                <a:solidFill>
                  <a:schemeClr val="tx1"/>
                </a:solidFill>
                <a:latin typeface="宋体" pitchFamily="2" charset="-122"/>
              </a:rPr>
              <a:t>我国航天科技实力，已具有制造与发射同步轨道通信卫星的能力，也已建立卫星地面跟踪网，有相当规模的卫星轨道数据处理中心，所以有利于发挥既有的卫星资源与地面设施功能</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buFont typeface="Wingdings" pitchFamily="2" charset="2"/>
              <a:buChar char="Ø"/>
            </a:pPr>
            <a:r>
              <a:rPr lang="zh-CN" altLang="en-US" dirty="0" smtClean="0">
                <a:solidFill>
                  <a:srgbClr val="000099"/>
                </a:solidFill>
                <a:latin typeface="宋体" pitchFamily="2" charset="-122"/>
              </a:rPr>
              <a:t>经济方面：</a:t>
            </a:r>
            <a:r>
              <a:rPr lang="zh-CN" altLang="en-US" dirty="0" smtClean="0">
                <a:solidFill>
                  <a:schemeClr val="tx1"/>
                </a:solidFill>
                <a:latin typeface="宋体" pitchFamily="2" charset="-122"/>
              </a:rPr>
              <a:t>顾及</a:t>
            </a:r>
            <a:r>
              <a:rPr lang="zh-CN" altLang="en-US" dirty="0">
                <a:solidFill>
                  <a:schemeClr val="tx1"/>
                </a:solidFill>
                <a:latin typeface="宋体" pitchFamily="2" charset="-122"/>
              </a:rPr>
              <a:t>到当时经济实力有限，因为此项发展需要</a:t>
            </a:r>
            <a:r>
              <a:rPr lang="en-US" altLang="zh-CN" dirty="0">
                <a:solidFill>
                  <a:schemeClr val="tx1"/>
                </a:solidFill>
                <a:latin typeface="宋体" pitchFamily="2" charset="-122"/>
              </a:rPr>
              <a:t>24</a:t>
            </a:r>
            <a:r>
              <a:rPr lang="zh-CN" altLang="en-US" dirty="0">
                <a:solidFill>
                  <a:schemeClr val="tx1"/>
                </a:solidFill>
                <a:latin typeface="宋体" pitchFamily="2" charset="-122"/>
              </a:rPr>
              <a:t>颗卫星类似美国</a:t>
            </a:r>
            <a:r>
              <a:rPr lang="en-US" altLang="zh-CN" dirty="0">
                <a:solidFill>
                  <a:schemeClr val="tx1"/>
                </a:solidFill>
                <a:latin typeface="宋体" pitchFamily="2" charset="-122"/>
              </a:rPr>
              <a:t>GPS</a:t>
            </a:r>
            <a:r>
              <a:rPr lang="zh-CN" altLang="en-US" dirty="0">
                <a:solidFill>
                  <a:schemeClr val="tx1"/>
                </a:solidFill>
                <a:latin typeface="宋体" pitchFamily="2" charset="-122"/>
              </a:rPr>
              <a:t>的卫星导航定位系统，需要大量经费，当时我国尚无此财力。</a:t>
            </a:r>
          </a:p>
          <a:p>
            <a:pPr>
              <a:lnSpc>
                <a:spcPct val="170000"/>
              </a:lnSpc>
            </a:pPr>
            <a:endParaRPr lang="zh-CN" altLang="en-US" dirty="0">
              <a:solidFill>
                <a:schemeClr val="tx1"/>
              </a:solidFill>
            </a:endParaRPr>
          </a:p>
        </p:txBody>
      </p:sp>
    </p:spTree>
    <p:extLst>
      <p:ext uri="{BB962C8B-B14F-4D97-AF65-F5344CB8AC3E}">
        <p14:creationId xmlns:p14="http://schemas.microsoft.com/office/powerpoint/2010/main" val="18428032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body" sz="half" idx="1"/>
          </p:nvPr>
        </p:nvSpPr>
        <p:spPr>
          <a:xfrm>
            <a:off x="457200" y="1066800"/>
            <a:ext cx="8305800" cy="4800600"/>
          </a:xfrm>
        </p:spPr>
        <p:txBody>
          <a:bodyPr vert="horz" lIns="91440" tIns="45720" rIns="91440" bIns="45720" rtlCol="0">
            <a:normAutofit/>
          </a:bodyPr>
          <a:lstStyle/>
          <a:p>
            <a:pPr marL="0" indent="0">
              <a:lnSpc>
                <a:spcPct val="170000"/>
              </a:lnSpc>
              <a:buSzPct val="75000"/>
              <a:buNone/>
            </a:pPr>
            <a:r>
              <a:rPr lang="zh-CN" altLang="en-US" sz="1800" dirty="0" smtClean="0">
                <a:solidFill>
                  <a:schemeClr val="tx1"/>
                </a:solidFill>
                <a:latin typeface="宋体" pitchFamily="2" charset="-122"/>
              </a:rPr>
              <a:t>测站</a:t>
            </a:r>
            <a:r>
              <a:rPr lang="zh-CN" altLang="en-US" sz="1800" dirty="0">
                <a:solidFill>
                  <a:schemeClr val="tx1"/>
                </a:solidFill>
                <a:latin typeface="宋体" pitchFamily="2" charset="-122"/>
              </a:rPr>
              <a:t>在相似椭球面上，其坐标满足：</a:t>
            </a:r>
          </a:p>
        </p:txBody>
      </p:sp>
      <p:pic>
        <p:nvPicPr>
          <p:cNvPr id="14746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413" y="1136246"/>
            <a:ext cx="38100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7462" name="Rectangle 6"/>
          <p:cNvSpPr>
            <a:spLocks noChangeArrowheads="1"/>
          </p:cNvSpPr>
          <p:nvPr/>
        </p:nvSpPr>
        <p:spPr bwMode="auto">
          <a:xfrm>
            <a:off x="457200" y="1988840"/>
            <a:ext cx="8229600" cy="1649682"/>
          </a:xfrm>
          <a:prstGeom prst="rect">
            <a:avLst/>
          </a:prstGeom>
        </p:spPr>
        <p:txBody>
          <a:bodyPr vert="horz" lIns="91440" tIns="45720" rIns="91440" bIns="45720" rtlCol="0">
            <a:normAutofit/>
          </a:bodyPr>
          <a:lstStyle/>
          <a:p>
            <a:pPr>
              <a:lnSpc>
                <a:spcPct val="170000"/>
              </a:lnSpc>
              <a:spcBef>
                <a:spcPct val="20000"/>
              </a:spcBef>
              <a:buSzPct val="75000"/>
            </a:pPr>
            <a:r>
              <a:rPr lang="zh-CN" altLang="en-US" b="1" dirty="0">
                <a:latin typeface="宋体" pitchFamily="2" charset="-122"/>
                <a:ea typeface="微软雅黑" panose="020B0503020204020204" pitchFamily="34" charset="-122"/>
              </a:rPr>
              <a:t>设相似椭球的长短半径</a:t>
            </a:r>
            <a:r>
              <a:rPr lang="en-US" altLang="zh-CN" b="1" dirty="0">
                <a:latin typeface="宋体" pitchFamily="2" charset="-122"/>
                <a:ea typeface="微软雅黑" panose="020B0503020204020204" pitchFamily="34" charset="-122"/>
              </a:rPr>
              <a:t>a</a:t>
            </a:r>
            <a:r>
              <a:rPr lang="zh-CN" altLang="en-US" b="1" dirty="0">
                <a:latin typeface="宋体" pitchFamily="2" charset="-122"/>
                <a:ea typeface="微软雅黑" panose="020B0503020204020204" pitchFamily="34" charset="-122"/>
              </a:rPr>
              <a:t>，</a:t>
            </a:r>
            <a:r>
              <a:rPr lang="en-US" altLang="zh-CN" b="1" dirty="0">
                <a:latin typeface="宋体" pitchFamily="2" charset="-122"/>
                <a:ea typeface="微软雅黑" panose="020B0503020204020204" pitchFamily="34" charset="-122"/>
              </a:rPr>
              <a:t>b</a:t>
            </a:r>
            <a:r>
              <a:rPr lang="zh-CN" altLang="en-US" b="1" dirty="0">
                <a:latin typeface="宋体" pitchFamily="2" charset="-122"/>
                <a:ea typeface="微软雅黑" panose="020B0503020204020204" pitchFamily="34" charset="-122"/>
              </a:rPr>
              <a:t>和卯酉圈曲率半径</a:t>
            </a:r>
            <a:r>
              <a:rPr lang="en-US" altLang="zh-CN" b="1" dirty="0">
                <a:latin typeface="宋体" pitchFamily="2" charset="-122"/>
                <a:ea typeface="微软雅黑" panose="020B0503020204020204" pitchFamily="34" charset="-122"/>
              </a:rPr>
              <a:t>N</a:t>
            </a:r>
            <a:r>
              <a:rPr lang="zh-CN" altLang="en-US" b="1" dirty="0">
                <a:latin typeface="宋体" pitchFamily="2" charset="-122"/>
                <a:ea typeface="微软雅黑" panose="020B0503020204020204" pitchFamily="34" charset="-122"/>
              </a:rPr>
              <a:t>与地球的对应项</a:t>
            </a:r>
            <a:r>
              <a:rPr lang="en-US" altLang="zh-CN" b="1" dirty="0" err="1">
                <a:latin typeface="宋体" pitchFamily="2" charset="-122"/>
                <a:ea typeface="微软雅黑" panose="020B0503020204020204" pitchFamily="34" charset="-122"/>
              </a:rPr>
              <a:t>ae</a:t>
            </a:r>
            <a:r>
              <a:rPr lang="zh-CN" altLang="en-US" b="1" dirty="0">
                <a:latin typeface="宋体" pitchFamily="2" charset="-122"/>
                <a:ea typeface="微软雅黑" panose="020B0503020204020204" pitchFamily="34" charset="-122"/>
              </a:rPr>
              <a:t>、</a:t>
            </a:r>
            <a:r>
              <a:rPr lang="en-US" altLang="zh-CN" b="1" dirty="0">
                <a:latin typeface="宋体" pitchFamily="2" charset="-122"/>
                <a:ea typeface="微软雅黑" panose="020B0503020204020204" pitchFamily="34" charset="-122"/>
              </a:rPr>
              <a:t>be </a:t>
            </a:r>
            <a:r>
              <a:rPr lang="zh-CN" altLang="en-US" b="1" dirty="0">
                <a:latin typeface="宋体" pitchFamily="2" charset="-122"/>
                <a:ea typeface="微软雅黑" panose="020B0503020204020204" pitchFamily="34" charset="-122"/>
              </a:rPr>
              <a:t>和</a:t>
            </a:r>
            <a:r>
              <a:rPr lang="en-US" altLang="zh-CN" b="1" dirty="0">
                <a:latin typeface="宋体" pitchFamily="2" charset="-122"/>
                <a:ea typeface="微软雅黑" panose="020B0503020204020204" pitchFamily="34" charset="-122"/>
              </a:rPr>
              <a:t>Ne</a:t>
            </a:r>
            <a:r>
              <a:rPr lang="zh-CN" altLang="en-US" b="1" dirty="0">
                <a:latin typeface="宋体" pitchFamily="2" charset="-122"/>
                <a:ea typeface="微软雅黑" panose="020B0503020204020204" pitchFamily="34" charset="-122"/>
              </a:rPr>
              <a:t>的关系</a:t>
            </a:r>
          </a:p>
        </p:txBody>
      </p:sp>
      <p:sp>
        <p:nvSpPr>
          <p:cNvPr id="147463" name="Rectangle 7"/>
          <p:cNvSpPr>
            <a:spLocks noChangeArrowheads="1"/>
          </p:cNvSpPr>
          <p:nvPr/>
        </p:nvSpPr>
        <p:spPr bwMode="auto">
          <a:xfrm>
            <a:off x="1789261" y="2899792"/>
            <a:ext cx="5807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t>a = </a:t>
            </a:r>
            <a:r>
              <a:rPr lang="en-US" altLang="zh-CN" sz="2400" b="1" dirty="0" err="1"/>
              <a:t>a</a:t>
            </a:r>
            <a:r>
              <a:rPr lang="en-US" altLang="zh-CN" sz="2000" b="1" dirty="0" err="1"/>
              <a:t>e</a:t>
            </a:r>
            <a:r>
              <a:rPr lang="en-US" altLang="zh-CN" sz="2400" b="1" dirty="0"/>
              <a:t> + </a:t>
            </a:r>
            <a:r>
              <a:rPr lang="en-US" altLang="en-US" sz="2400" b="1" dirty="0"/>
              <a:t>△</a:t>
            </a:r>
            <a:r>
              <a:rPr lang="en-US" altLang="zh-CN" sz="2400" b="1" dirty="0"/>
              <a:t>a </a:t>
            </a:r>
            <a:r>
              <a:rPr lang="zh-CN" altLang="en-US" sz="2400" b="1" dirty="0"/>
              <a:t>，</a:t>
            </a:r>
            <a:r>
              <a:rPr lang="en-US" altLang="zh-CN" sz="2400" b="1" dirty="0"/>
              <a:t>b = b</a:t>
            </a:r>
            <a:r>
              <a:rPr lang="en-US" altLang="zh-CN" sz="2000" b="1" dirty="0"/>
              <a:t>e</a:t>
            </a:r>
            <a:r>
              <a:rPr lang="en-US" altLang="zh-CN" sz="2400" b="1" dirty="0"/>
              <a:t> + </a:t>
            </a:r>
            <a:r>
              <a:rPr lang="en-US" altLang="en-US" sz="2400" b="1" dirty="0"/>
              <a:t>△</a:t>
            </a:r>
            <a:r>
              <a:rPr lang="en-US" altLang="zh-CN" sz="2400" b="1" dirty="0"/>
              <a:t>b </a:t>
            </a:r>
            <a:r>
              <a:rPr lang="zh-CN" altLang="en-US" sz="2400" b="1" dirty="0"/>
              <a:t>，</a:t>
            </a:r>
            <a:r>
              <a:rPr lang="en-US" altLang="zh-CN" sz="2400" b="1" dirty="0"/>
              <a:t>N = N</a:t>
            </a:r>
            <a:r>
              <a:rPr lang="en-US" altLang="zh-CN" sz="2000" b="1" dirty="0"/>
              <a:t>e</a:t>
            </a:r>
            <a:r>
              <a:rPr lang="en-US" altLang="zh-CN" sz="2400" b="1" dirty="0"/>
              <a:t> + H</a:t>
            </a:r>
          </a:p>
        </p:txBody>
      </p:sp>
      <p:sp>
        <p:nvSpPr>
          <p:cNvPr id="147466" name="Rectangle 10"/>
          <p:cNvSpPr>
            <a:spLocks noChangeArrowheads="1"/>
          </p:cNvSpPr>
          <p:nvPr/>
        </p:nvSpPr>
        <p:spPr bwMode="auto">
          <a:xfrm>
            <a:off x="592059" y="3691719"/>
            <a:ext cx="23288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latin typeface="微软雅黑" panose="020B0503020204020204" pitchFamily="34" charset="-122"/>
                <a:ea typeface="微软雅黑" panose="020B0503020204020204" pitchFamily="34" charset="-122"/>
              </a:rPr>
              <a:t>于是，可以推出</a:t>
            </a:r>
          </a:p>
        </p:txBody>
      </p:sp>
      <p:sp>
        <p:nvSpPr>
          <p:cNvPr id="147468" name="Rectangle 12"/>
          <p:cNvSpPr>
            <a:spLocks noChangeArrowheads="1"/>
          </p:cNvSpPr>
          <p:nvPr/>
        </p:nvSpPr>
        <p:spPr bwMode="auto">
          <a:xfrm>
            <a:off x="685800" y="4648200"/>
            <a:ext cx="2438400" cy="874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b="1" dirty="0">
                <a:latin typeface="微软雅黑" panose="020B0503020204020204" pitchFamily="34" charset="-122"/>
                <a:ea typeface="微软雅黑" panose="020B0503020204020204" pitchFamily="34" charset="-122"/>
              </a:rPr>
              <a:t>因而相似椭球法的观测方程组为</a:t>
            </a:r>
          </a:p>
        </p:txBody>
      </p:sp>
      <p:pic>
        <p:nvPicPr>
          <p:cNvPr id="14746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4816" y="4437112"/>
            <a:ext cx="5181600" cy="1865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47471" name="Object 15"/>
          <p:cNvGraphicFramePr>
            <a:graphicFrameLocks noGrp="1" noChangeAspect="1"/>
          </p:cNvGraphicFramePr>
          <p:nvPr>
            <p:ph sz="half" idx="2"/>
            <p:extLst>
              <p:ext uri="{D42A27DB-BD31-4B8C-83A1-F6EECF244321}">
                <p14:modId xmlns:p14="http://schemas.microsoft.com/office/powerpoint/2010/main" val="1759331084"/>
              </p:ext>
            </p:extLst>
          </p:nvPr>
        </p:nvGraphicFramePr>
        <p:xfrm>
          <a:off x="2920922" y="3521124"/>
          <a:ext cx="4876800" cy="915988"/>
        </p:xfrm>
        <a:graphic>
          <a:graphicData uri="http://schemas.openxmlformats.org/presentationml/2006/ole">
            <mc:AlternateContent xmlns:mc="http://schemas.openxmlformats.org/markup-compatibility/2006">
              <mc:Choice xmlns:v="urn:schemas-microsoft-com:vml" Requires="v">
                <p:oleObj spid="_x0000_s4141" name="公式" r:id="rId5" imgW="2298600" imgH="431640" progId="Equation.3">
                  <p:embed/>
                </p:oleObj>
              </mc:Choice>
              <mc:Fallback>
                <p:oleObj name="公式" r:id="rId5" imgW="229860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0922" y="3521124"/>
                        <a:ext cx="4876800" cy="91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9030705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body" idx="1"/>
          </p:nvPr>
        </p:nvSpPr>
        <p:spPr>
          <a:xfrm>
            <a:off x="152400" y="990600"/>
            <a:ext cx="8763000" cy="5410200"/>
          </a:xfrm>
        </p:spPr>
        <p:txBody>
          <a:bodyPr vert="horz" lIns="91440" tIns="45720" rIns="91440" bIns="45720" rtlCol="0">
            <a:normAutofit/>
          </a:bodyPr>
          <a:lstStyle/>
          <a:p>
            <a:pPr marL="0" indent="0">
              <a:lnSpc>
                <a:spcPct val="170000"/>
              </a:lnSpc>
              <a:buSzPct val="75000"/>
              <a:buNone/>
            </a:pPr>
            <a:r>
              <a:rPr lang="zh-CN" altLang="en-US" sz="2400" dirty="0" smtClean="0">
                <a:latin typeface="宋体" pitchFamily="2" charset="-122"/>
              </a:rPr>
              <a:t>方法三：三</a:t>
            </a:r>
            <a:r>
              <a:rPr lang="zh-CN" altLang="en-US" sz="2400" dirty="0">
                <a:latin typeface="宋体" pitchFamily="2" charset="-122"/>
              </a:rPr>
              <a:t>边交会法</a:t>
            </a:r>
          </a:p>
          <a:p>
            <a:pPr marL="0" indent="0">
              <a:lnSpc>
                <a:spcPct val="170000"/>
              </a:lnSpc>
              <a:buSzPct val="75000"/>
              <a:buNone/>
            </a:pPr>
            <a:r>
              <a:rPr lang="zh-CN" altLang="en-US" sz="1400" dirty="0" smtClean="0">
                <a:solidFill>
                  <a:schemeClr val="tx1"/>
                </a:solidFill>
                <a:latin typeface="宋体" pitchFamily="2" charset="-122"/>
              </a:rPr>
              <a:t>    </a:t>
            </a:r>
            <a:r>
              <a:rPr lang="zh-CN" altLang="en-US" sz="1800" dirty="0" smtClean="0">
                <a:solidFill>
                  <a:schemeClr val="tx1"/>
                </a:solidFill>
                <a:latin typeface="宋体" pitchFamily="2" charset="-122"/>
              </a:rPr>
              <a:t>设想</a:t>
            </a:r>
            <a:r>
              <a:rPr lang="zh-CN" altLang="en-US" sz="1800" dirty="0">
                <a:solidFill>
                  <a:schemeClr val="tx1"/>
                </a:solidFill>
                <a:latin typeface="宋体" pitchFamily="2" charset="-122"/>
              </a:rPr>
              <a:t>测站位于三条边</a:t>
            </a:r>
            <a:r>
              <a:rPr lang="en-US" altLang="zh-CN" sz="1800" dirty="0">
                <a:solidFill>
                  <a:schemeClr val="tx1"/>
                </a:solidFill>
                <a:latin typeface="宋体" pitchFamily="2" charset="-122"/>
              </a:rPr>
              <a:t>ρ1</a:t>
            </a:r>
            <a:r>
              <a:rPr lang="zh-CN" altLang="en-US" sz="1800" dirty="0">
                <a:solidFill>
                  <a:schemeClr val="tx1"/>
                </a:solidFill>
                <a:latin typeface="宋体" pitchFamily="2" charset="-122"/>
              </a:rPr>
              <a:t>，</a:t>
            </a:r>
            <a:r>
              <a:rPr lang="en-US" altLang="zh-CN" sz="1800" dirty="0">
                <a:solidFill>
                  <a:schemeClr val="tx1"/>
                </a:solidFill>
                <a:latin typeface="宋体" pitchFamily="2" charset="-122"/>
              </a:rPr>
              <a:t>ρ2</a:t>
            </a:r>
            <a:r>
              <a:rPr lang="zh-CN" altLang="en-US" sz="1800" dirty="0">
                <a:solidFill>
                  <a:schemeClr val="tx1"/>
                </a:solidFill>
                <a:latin typeface="宋体" pitchFamily="2" charset="-122"/>
              </a:rPr>
              <a:t>和</a:t>
            </a:r>
            <a:r>
              <a:rPr lang="en-US" altLang="zh-CN" sz="1800" dirty="0">
                <a:solidFill>
                  <a:schemeClr val="tx1"/>
                </a:solidFill>
                <a:latin typeface="宋体" pitchFamily="2" charset="-122"/>
              </a:rPr>
              <a:t>ρ3</a:t>
            </a:r>
            <a:r>
              <a:rPr lang="zh-CN" altLang="en-US" sz="1800" dirty="0">
                <a:solidFill>
                  <a:schemeClr val="tx1"/>
                </a:solidFill>
                <a:latin typeface="宋体" pitchFamily="2" charset="-122"/>
              </a:rPr>
              <a:t>的交点上，在已知三边长度和三点坐标的情况下，便可交会出测站的三维坐标，如图所示。地球同步卫星</a:t>
            </a:r>
            <a:r>
              <a:rPr lang="en-US" altLang="zh-CN" sz="1800" dirty="0">
                <a:solidFill>
                  <a:schemeClr val="tx1"/>
                </a:solidFill>
                <a:latin typeface="宋体" pitchFamily="2" charset="-122"/>
              </a:rPr>
              <a:t>1</a:t>
            </a:r>
            <a:r>
              <a:rPr lang="zh-CN" altLang="en-US" sz="1800" dirty="0">
                <a:solidFill>
                  <a:schemeClr val="tx1"/>
                </a:solidFill>
                <a:latin typeface="宋体" pitchFamily="2" charset="-122"/>
              </a:rPr>
              <a:t>和卫星</a:t>
            </a:r>
            <a:r>
              <a:rPr lang="en-US" altLang="zh-CN" sz="1800" dirty="0">
                <a:solidFill>
                  <a:schemeClr val="tx1"/>
                </a:solidFill>
                <a:latin typeface="宋体" pitchFamily="2" charset="-122"/>
              </a:rPr>
              <a:t>2</a:t>
            </a:r>
            <a:r>
              <a:rPr lang="zh-CN" altLang="en-US" sz="1800" dirty="0">
                <a:solidFill>
                  <a:schemeClr val="tx1"/>
                </a:solidFill>
                <a:latin typeface="宋体" pitchFamily="2" charset="-122"/>
              </a:rPr>
              <a:t>的位置已知，</a:t>
            </a:r>
            <a:r>
              <a:rPr lang="en-US" altLang="zh-CN" sz="1800" dirty="0">
                <a:solidFill>
                  <a:schemeClr val="tx1"/>
                </a:solidFill>
                <a:latin typeface="宋体" pitchFamily="2" charset="-122"/>
              </a:rPr>
              <a:t>ρ1</a:t>
            </a:r>
            <a:r>
              <a:rPr lang="zh-CN" altLang="en-US" sz="1800" dirty="0">
                <a:solidFill>
                  <a:schemeClr val="tx1"/>
                </a:solidFill>
                <a:latin typeface="宋体" pitchFamily="2" charset="-122"/>
              </a:rPr>
              <a:t>，</a:t>
            </a:r>
            <a:r>
              <a:rPr lang="en-US" altLang="zh-CN" sz="1800" dirty="0">
                <a:solidFill>
                  <a:schemeClr val="tx1"/>
                </a:solidFill>
                <a:latin typeface="宋体" pitchFamily="2" charset="-122"/>
              </a:rPr>
              <a:t>ρ2</a:t>
            </a:r>
            <a:r>
              <a:rPr lang="zh-CN" altLang="en-US" sz="1800" dirty="0">
                <a:solidFill>
                  <a:schemeClr val="tx1"/>
                </a:solidFill>
                <a:latin typeface="宋体" pitchFamily="2" charset="-122"/>
              </a:rPr>
              <a:t>是观测边长，而</a:t>
            </a:r>
            <a:r>
              <a:rPr lang="en-US" altLang="zh-CN" sz="1800" dirty="0">
                <a:solidFill>
                  <a:schemeClr val="tx1"/>
                </a:solidFill>
                <a:latin typeface="宋体" pitchFamily="2" charset="-122"/>
              </a:rPr>
              <a:t>ρ3=</a:t>
            </a:r>
            <a:r>
              <a:rPr lang="en-US" altLang="zh-CN" sz="1800" dirty="0" err="1">
                <a:solidFill>
                  <a:schemeClr val="tx1"/>
                </a:solidFill>
                <a:latin typeface="宋体" pitchFamily="2" charset="-122"/>
              </a:rPr>
              <a:t>Ne+H</a:t>
            </a:r>
            <a:r>
              <a:rPr lang="en-US" altLang="zh-CN" sz="1800" dirty="0">
                <a:solidFill>
                  <a:schemeClr val="tx1"/>
                </a:solidFill>
                <a:latin typeface="宋体" pitchFamily="2" charset="-122"/>
              </a:rPr>
              <a:t> </a:t>
            </a:r>
            <a:r>
              <a:rPr lang="zh-CN" altLang="en-US" sz="1800" dirty="0">
                <a:solidFill>
                  <a:schemeClr val="tx1"/>
                </a:solidFill>
                <a:latin typeface="宋体" pitchFamily="2" charset="-122"/>
              </a:rPr>
              <a:t>，</a:t>
            </a:r>
            <a:r>
              <a:rPr lang="en-US" altLang="zh-CN" sz="1800" dirty="0">
                <a:solidFill>
                  <a:schemeClr val="tx1"/>
                </a:solidFill>
                <a:latin typeface="宋体" pitchFamily="2" charset="-122"/>
              </a:rPr>
              <a:t>ρ3 </a:t>
            </a:r>
            <a:r>
              <a:rPr lang="zh-CN" altLang="en-US" sz="1800" dirty="0">
                <a:solidFill>
                  <a:schemeClr val="tx1"/>
                </a:solidFill>
                <a:latin typeface="宋体" pitchFamily="2" charset="-122"/>
              </a:rPr>
              <a:t>的起始点</a:t>
            </a:r>
            <a:r>
              <a:rPr lang="en-US" altLang="zh-CN" sz="1800" dirty="0">
                <a:solidFill>
                  <a:schemeClr val="tx1"/>
                </a:solidFill>
                <a:latin typeface="宋体" pitchFamily="2" charset="-122"/>
              </a:rPr>
              <a:t>O’</a:t>
            </a:r>
            <a:r>
              <a:rPr lang="zh-CN" altLang="en-US" sz="1800" dirty="0">
                <a:solidFill>
                  <a:schemeClr val="tx1"/>
                </a:solidFill>
                <a:latin typeface="宋体" pitchFamily="2" charset="-122"/>
              </a:rPr>
              <a:t>的地固直角坐标</a:t>
            </a:r>
            <a:r>
              <a:rPr lang="zh-CN" altLang="en-US" sz="1800" dirty="0" smtClean="0">
                <a:solidFill>
                  <a:schemeClr val="tx1"/>
                </a:solidFill>
                <a:latin typeface="宋体" pitchFamily="2" charset="-122"/>
              </a:rPr>
              <a:t>为</a:t>
            </a:r>
            <a:r>
              <a:rPr lang="zh-CN" altLang="en-US" sz="1800" dirty="0">
                <a:solidFill>
                  <a:schemeClr val="tx1"/>
                </a:solidFill>
                <a:latin typeface="宋体" pitchFamily="2" charset="-122"/>
              </a:rPr>
              <a:t>：</a:t>
            </a:r>
            <a:endParaRPr lang="zh-CN" altLang="en-US" sz="1400" dirty="0">
              <a:solidFill>
                <a:schemeClr val="tx1"/>
              </a:solidFill>
              <a:latin typeface="宋体" pitchFamily="2" charset="-122"/>
            </a:endParaRPr>
          </a:p>
        </p:txBody>
      </p:sp>
      <p:pic>
        <p:nvPicPr>
          <p:cNvPr id="153609" name="Picture 9"/>
          <p:cNvPicPr>
            <a:picLocks noChangeAspect="1" noChangeArrowheads="1"/>
          </p:cNvPicPr>
          <p:nvPr/>
        </p:nvPicPr>
        <p:blipFill>
          <a:blip r:embed="rId2">
            <a:extLst>
              <a:ext uri="{28A0092B-C50C-407E-A947-70E740481C1C}">
                <a14:useLocalDpi xmlns:a14="http://schemas.microsoft.com/office/drawing/2010/main" val="0"/>
              </a:ext>
            </a:extLst>
          </a:blip>
          <a:srcRect l="1677" b="1031"/>
          <a:stretch>
            <a:fillRect/>
          </a:stretch>
        </p:blipFill>
        <p:spPr bwMode="auto">
          <a:xfrm>
            <a:off x="609600" y="3276600"/>
            <a:ext cx="5486400" cy="336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1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4267200"/>
            <a:ext cx="1109663" cy="43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11"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4876800"/>
            <a:ext cx="965200" cy="29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13"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5334000"/>
            <a:ext cx="2362200" cy="42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81354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body" idx="1"/>
          </p:nvPr>
        </p:nvSpPr>
        <p:spPr>
          <a:xfrm>
            <a:off x="152400" y="990600"/>
            <a:ext cx="8763000" cy="5410200"/>
          </a:xfrm>
        </p:spPr>
        <p:txBody>
          <a:bodyPr/>
          <a:lstStyle/>
          <a:p>
            <a:pPr>
              <a:lnSpc>
                <a:spcPct val="120000"/>
              </a:lnSpc>
              <a:buFont typeface="Wingdings" pitchFamily="2" charset="2"/>
              <a:buNone/>
            </a:pPr>
            <a:r>
              <a:rPr lang="zh-CN" altLang="en-US" sz="2800" dirty="0" smtClean="0"/>
              <a:t>所以</a:t>
            </a:r>
            <a:r>
              <a:rPr lang="zh-CN" altLang="en-US" sz="2800" dirty="0"/>
              <a:t>观测方程为</a:t>
            </a:r>
          </a:p>
        </p:txBody>
      </p:sp>
      <p:pic>
        <p:nvPicPr>
          <p:cNvPr id="15463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2286000"/>
            <a:ext cx="205740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3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895600"/>
            <a:ext cx="30607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463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3429000"/>
            <a:ext cx="63246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4635" name="Rectangle 11"/>
          <p:cNvSpPr>
            <a:spLocks noChangeArrowheads="1"/>
          </p:cNvSpPr>
          <p:nvPr/>
        </p:nvSpPr>
        <p:spPr bwMode="auto">
          <a:xfrm>
            <a:off x="457200" y="4267200"/>
            <a:ext cx="8458200" cy="195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800" b="1" dirty="0">
                <a:latin typeface="微软雅黑" panose="020B0503020204020204" pitchFamily="34" charset="-122"/>
                <a:ea typeface="微软雅黑" panose="020B0503020204020204" pitchFamily="34" charset="-122"/>
              </a:rPr>
              <a:t>同样对上式进行线性化求解，可得测站的三维坐标。由于观测方程中用到的</a:t>
            </a:r>
            <a:r>
              <a:rPr lang="en-US" altLang="zh-CN" sz="2800" b="1" i="1" dirty="0">
                <a:latin typeface="微软雅黑" panose="020B0503020204020204" pitchFamily="34" charset="-122"/>
                <a:ea typeface="微软雅黑" panose="020B0503020204020204" pitchFamily="34" charset="-122"/>
              </a:rPr>
              <a:t>Ne</a:t>
            </a:r>
            <a:r>
              <a:rPr lang="zh-CN" altLang="en-US" sz="2800" b="1" dirty="0">
                <a:latin typeface="微软雅黑" panose="020B0503020204020204" pitchFamily="34" charset="-122"/>
                <a:ea typeface="微软雅黑" panose="020B0503020204020204" pitchFamily="34" charset="-122"/>
              </a:rPr>
              <a:t>和</a:t>
            </a:r>
            <a:r>
              <a:rPr lang="en-US" altLang="zh-CN" sz="2800" b="1" dirty="0" err="1">
                <a:latin typeface="微软雅黑" panose="020B0503020204020204" pitchFamily="34" charset="-122"/>
                <a:ea typeface="微软雅黑" panose="020B0503020204020204" pitchFamily="34" charset="-122"/>
              </a:rPr>
              <a:t>sinϕ</a:t>
            </a:r>
            <a:r>
              <a:rPr lang="zh-CN" altLang="en-US" sz="2800" b="1" dirty="0">
                <a:latin typeface="微软雅黑" panose="020B0503020204020204" pitchFamily="34" charset="-122"/>
                <a:ea typeface="微软雅黑" panose="020B0503020204020204" pitchFamily="34" charset="-122"/>
              </a:rPr>
              <a:t>是概值，所以需要迭代计算，迭代方法与相似椭球法中所述相同。</a:t>
            </a:r>
          </a:p>
        </p:txBody>
      </p:sp>
    </p:spTree>
    <p:extLst>
      <p:ext uri="{BB962C8B-B14F-4D97-AF65-F5344CB8AC3E}">
        <p14:creationId xmlns:p14="http://schemas.microsoft.com/office/powerpoint/2010/main" val="35481464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smtClean="0"/>
              <a:t>四、双星定位系统误差分析</a:t>
            </a:r>
            <a:endParaRPr lang="zh-CN" altLang="en-US" dirty="0"/>
          </a:p>
        </p:txBody>
      </p:sp>
      <p:sp>
        <p:nvSpPr>
          <p:cNvPr id="4" name="副标题 3"/>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0542020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误差分析</a:t>
            </a:r>
            <a:endParaRPr lang="zh-CN" altLang="en-US" dirty="0"/>
          </a:p>
        </p:txBody>
      </p:sp>
      <p:sp>
        <p:nvSpPr>
          <p:cNvPr id="3" name="内容占位符 2"/>
          <p:cNvSpPr>
            <a:spLocks noGrp="1"/>
          </p:cNvSpPr>
          <p:nvPr>
            <p:ph idx="1"/>
          </p:nvPr>
        </p:nvSpPr>
        <p:spPr/>
        <p:txBody>
          <a:bodyPr>
            <a:normAutofit fontScale="70000" lnSpcReduction="20000"/>
          </a:bodyPr>
          <a:lstStyle/>
          <a:p>
            <a:pPr marL="0" indent="0">
              <a:lnSpc>
                <a:spcPct val="170000"/>
              </a:lnSpc>
              <a:buNone/>
            </a:pPr>
            <a:r>
              <a:rPr lang="zh-CN" altLang="en-US" dirty="0">
                <a:solidFill>
                  <a:schemeClr val="tx1"/>
                </a:solidFill>
              </a:rPr>
              <a:t>根据系统的工作原理和工作过程，引起定位误差的主要因素：</a:t>
            </a:r>
          </a:p>
          <a:p>
            <a:pPr marL="0" indent="0">
              <a:lnSpc>
                <a:spcPct val="170000"/>
              </a:lnSpc>
              <a:buNone/>
            </a:pPr>
            <a:r>
              <a:rPr lang="zh-CN" altLang="en-US" dirty="0" smtClean="0"/>
              <a:t>（</a:t>
            </a:r>
            <a:r>
              <a:rPr lang="en-US" altLang="zh-CN" dirty="0" smtClean="0"/>
              <a:t>1</a:t>
            </a:r>
            <a:r>
              <a:rPr lang="zh-CN" altLang="en-US" dirty="0" smtClean="0"/>
              <a:t>）卫星</a:t>
            </a:r>
            <a:r>
              <a:rPr lang="zh-CN" altLang="en-US" dirty="0"/>
              <a:t>和地面中心的</a:t>
            </a:r>
            <a:r>
              <a:rPr lang="zh-CN" altLang="en-US" dirty="0" smtClean="0"/>
              <a:t>位置误差</a:t>
            </a:r>
            <a:endParaRPr lang="zh-CN" altLang="en-US" dirty="0"/>
          </a:p>
          <a:p>
            <a:pPr marL="0" indent="0">
              <a:lnSpc>
                <a:spcPct val="170000"/>
              </a:lnSpc>
              <a:buNone/>
            </a:pPr>
            <a:r>
              <a:rPr lang="zh-CN" altLang="en-US" dirty="0" smtClean="0"/>
              <a:t>（</a:t>
            </a:r>
            <a:r>
              <a:rPr lang="en-US" altLang="zh-CN" dirty="0" smtClean="0"/>
              <a:t>2</a:t>
            </a:r>
            <a:r>
              <a:rPr lang="zh-CN" altLang="en-US" dirty="0" smtClean="0"/>
              <a:t>）电波</a:t>
            </a:r>
            <a:r>
              <a:rPr lang="zh-CN" altLang="en-US" dirty="0"/>
              <a:t>传播</a:t>
            </a:r>
            <a:r>
              <a:rPr lang="zh-CN" altLang="en-US" dirty="0" smtClean="0"/>
              <a:t>误差</a:t>
            </a:r>
            <a:r>
              <a:rPr lang="zh-CN" altLang="en-US" dirty="0"/>
              <a:t>：</a:t>
            </a:r>
            <a:r>
              <a:rPr lang="zh-CN" altLang="en-US" dirty="0" smtClean="0">
                <a:solidFill>
                  <a:schemeClr val="tx1"/>
                </a:solidFill>
              </a:rPr>
              <a:t>包括</a:t>
            </a:r>
            <a:r>
              <a:rPr lang="zh-CN" altLang="en-US" dirty="0">
                <a:solidFill>
                  <a:schemeClr val="tx1"/>
                </a:solidFill>
              </a:rPr>
              <a:t>电波在大气中传播产生的误差及设备群延时</a:t>
            </a:r>
            <a:r>
              <a:rPr lang="zh-CN" altLang="en-US" dirty="0" smtClean="0">
                <a:solidFill>
                  <a:schemeClr val="tx1"/>
                </a:solidFill>
              </a:rPr>
              <a:t>误差</a:t>
            </a:r>
            <a:endParaRPr lang="zh-CN" altLang="en-US" dirty="0">
              <a:solidFill>
                <a:schemeClr val="tx1"/>
              </a:solidFill>
            </a:endParaRPr>
          </a:p>
          <a:p>
            <a:pPr marL="0" indent="0">
              <a:lnSpc>
                <a:spcPct val="170000"/>
              </a:lnSpc>
              <a:buNone/>
            </a:pPr>
            <a:r>
              <a:rPr lang="zh-CN" altLang="en-US" dirty="0" smtClean="0"/>
              <a:t>（</a:t>
            </a:r>
            <a:r>
              <a:rPr lang="en-US" altLang="zh-CN" dirty="0" smtClean="0"/>
              <a:t>3</a:t>
            </a:r>
            <a:r>
              <a:rPr lang="zh-CN" altLang="en-US" dirty="0" smtClean="0"/>
              <a:t>）测量误差：</a:t>
            </a:r>
            <a:r>
              <a:rPr lang="zh-CN" altLang="en-US" dirty="0" smtClean="0">
                <a:solidFill>
                  <a:schemeClr val="tx1"/>
                </a:solidFill>
              </a:rPr>
              <a:t>包括</a:t>
            </a:r>
            <a:r>
              <a:rPr lang="zh-CN" altLang="en-US" dirty="0">
                <a:solidFill>
                  <a:schemeClr val="tx1"/>
                </a:solidFill>
              </a:rPr>
              <a:t>距离测量误差、高程误差、钟误差等。距离测量误差主要取决于伪码延时锁定环路的跟踪误差。高度误差则主要取决于数字地图的精度或测高仪器的</a:t>
            </a:r>
            <a:r>
              <a:rPr lang="zh-CN" altLang="en-US" dirty="0" smtClean="0">
                <a:solidFill>
                  <a:schemeClr val="tx1"/>
                </a:solidFill>
              </a:rPr>
              <a:t>精度</a:t>
            </a:r>
            <a:endParaRPr lang="zh-CN" altLang="en-US" dirty="0">
              <a:solidFill>
                <a:schemeClr val="tx1"/>
              </a:solidFill>
            </a:endParaRPr>
          </a:p>
          <a:p>
            <a:pPr marL="0" indent="0">
              <a:lnSpc>
                <a:spcPct val="170000"/>
              </a:lnSpc>
              <a:buNone/>
            </a:pPr>
            <a:r>
              <a:rPr lang="zh-CN" altLang="en-US" dirty="0" smtClean="0"/>
              <a:t>（</a:t>
            </a:r>
            <a:r>
              <a:rPr lang="en-US" altLang="zh-CN" dirty="0" smtClean="0"/>
              <a:t>4</a:t>
            </a:r>
            <a:r>
              <a:rPr lang="zh-CN" altLang="en-US" dirty="0" smtClean="0"/>
              <a:t>）卫星</a:t>
            </a:r>
            <a:r>
              <a:rPr lang="zh-CN" altLang="en-US" dirty="0"/>
              <a:t>和用户间的相对几何关系引入的几何</a:t>
            </a:r>
            <a:r>
              <a:rPr lang="zh-CN" altLang="en-US" dirty="0" smtClean="0"/>
              <a:t>误差</a:t>
            </a:r>
            <a:endParaRPr lang="zh-CN" altLang="en-US" dirty="0"/>
          </a:p>
          <a:p>
            <a:pPr>
              <a:lnSpc>
                <a:spcPct val="170000"/>
              </a:lnSpc>
            </a:pPr>
            <a:endParaRPr lang="zh-CN" altLang="en-US" dirty="0"/>
          </a:p>
        </p:txBody>
      </p:sp>
    </p:spTree>
    <p:extLst>
      <p:ext uri="{BB962C8B-B14F-4D97-AF65-F5344CB8AC3E}">
        <p14:creationId xmlns:p14="http://schemas.microsoft.com/office/powerpoint/2010/main" val="5791438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3"/>
          <p:cNvSpPr>
            <a:spLocks noChangeArrowheads="1"/>
          </p:cNvSpPr>
          <p:nvPr/>
        </p:nvSpPr>
        <p:spPr bwMode="auto">
          <a:xfrm>
            <a:off x="304800" y="1066800"/>
            <a:ext cx="8305800" cy="5118324"/>
          </a:xfrm>
          <a:prstGeom prst="rect">
            <a:avLst/>
          </a:prstGeom>
        </p:spPr>
        <p:txBody>
          <a:bodyPr vert="horz" lIns="91440" tIns="45720" rIns="91440" bIns="45720" rtlCol="0">
            <a:normAutofit/>
          </a:bodyPr>
          <a:lstStyle/>
          <a:p>
            <a:pPr>
              <a:lnSpc>
                <a:spcPct val="170000"/>
              </a:lnSpc>
              <a:spcBef>
                <a:spcPct val="20000"/>
              </a:spcBef>
              <a:buSzPct val="75000"/>
            </a:pPr>
            <a:r>
              <a:rPr lang="zh-CN" altLang="en-US" sz="2000" b="1" dirty="0" smtClean="0">
                <a:solidFill>
                  <a:srgbClr val="000099"/>
                </a:solidFill>
                <a:latin typeface="宋体" pitchFamily="2" charset="-122"/>
                <a:ea typeface="微软雅黑" panose="020B0503020204020204" pitchFamily="34" charset="-122"/>
              </a:rPr>
              <a:t>（</a:t>
            </a:r>
            <a:r>
              <a:rPr lang="en-US" altLang="zh-CN" sz="2000" b="1" dirty="0" smtClean="0">
                <a:solidFill>
                  <a:srgbClr val="000099"/>
                </a:solidFill>
                <a:latin typeface="宋体" pitchFamily="2" charset="-122"/>
                <a:ea typeface="微软雅黑" panose="020B0503020204020204" pitchFamily="34" charset="-122"/>
              </a:rPr>
              <a:t>5</a:t>
            </a:r>
            <a:r>
              <a:rPr lang="zh-CN" altLang="en-US" sz="2000" b="1" dirty="0" smtClean="0">
                <a:solidFill>
                  <a:srgbClr val="000099"/>
                </a:solidFill>
                <a:latin typeface="宋体" pitchFamily="2" charset="-122"/>
                <a:ea typeface="微软雅黑" panose="020B0503020204020204" pitchFamily="34" charset="-122"/>
              </a:rPr>
              <a:t>）定位</a:t>
            </a:r>
            <a:r>
              <a:rPr lang="zh-CN" altLang="en-US" sz="2000" b="1" dirty="0">
                <a:solidFill>
                  <a:srgbClr val="000099"/>
                </a:solidFill>
                <a:latin typeface="宋体" pitchFamily="2" charset="-122"/>
                <a:ea typeface="微软雅黑" panose="020B0503020204020204" pitchFamily="34" charset="-122"/>
              </a:rPr>
              <a:t>滞后</a:t>
            </a:r>
            <a:r>
              <a:rPr lang="zh-CN" altLang="en-US" sz="2000" b="1" dirty="0" smtClean="0">
                <a:solidFill>
                  <a:srgbClr val="000099"/>
                </a:solidFill>
                <a:latin typeface="宋体" pitchFamily="2" charset="-122"/>
                <a:ea typeface="微软雅黑" panose="020B0503020204020204" pitchFamily="34" charset="-122"/>
              </a:rPr>
              <a:t>误差：</a:t>
            </a:r>
            <a:endParaRPr lang="en-US" altLang="zh-CN" sz="2000" b="1" dirty="0" smtClean="0">
              <a:solidFill>
                <a:srgbClr val="000099"/>
              </a:solidFill>
              <a:latin typeface="宋体" pitchFamily="2" charset="-122"/>
              <a:ea typeface="微软雅黑" panose="020B0503020204020204" pitchFamily="34" charset="-122"/>
            </a:endParaRPr>
          </a:p>
          <a:p>
            <a:pPr marL="800100" lvl="1" indent="-342900">
              <a:lnSpc>
                <a:spcPct val="170000"/>
              </a:lnSpc>
              <a:spcBef>
                <a:spcPct val="20000"/>
              </a:spcBef>
              <a:buSzPct val="75000"/>
              <a:buFont typeface="Arial" panose="020B0604020202020204" pitchFamily="34" charset="0"/>
              <a:buChar char="•"/>
            </a:pPr>
            <a:r>
              <a:rPr lang="zh-CN" altLang="en-US" sz="2000" b="1" dirty="0" smtClean="0">
                <a:latin typeface="宋体" pitchFamily="2" charset="-122"/>
                <a:ea typeface="微软雅黑" panose="020B0503020204020204" pitchFamily="34" charset="-122"/>
              </a:rPr>
              <a:t>由于</a:t>
            </a:r>
            <a:r>
              <a:rPr lang="zh-CN" altLang="en-US" sz="2000" b="1" dirty="0">
                <a:latin typeface="宋体" pitchFamily="2" charset="-122"/>
                <a:ea typeface="微软雅黑" panose="020B0503020204020204" pitchFamily="34" charset="-122"/>
              </a:rPr>
              <a:t>双静止卫星在定位过程中，无线电信号在中心、卫星、用户间要往返传播一周，地面中心解算出用户位置后再通过卫星传送至用户，每次定位约需</a:t>
            </a:r>
            <a:r>
              <a:rPr lang="en-US" altLang="zh-CN" sz="2000" b="1" dirty="0">
                <a:latin typeface="宋体" pitchFamily="2" charset="-122"/>
                <a:ea typeface="微软雅黑" panose="020B0503020204020204" pitchFamily="34" charset="-122"/>
              </a:rPr>
              <a:t>0.8~1.0s </a:t>
            </a:r>
            <a:r>
              <a:rPr lang="zh-CN" altLang="en-US" sz="2000" b="1" dirty="0" smtClean="0">
                <a:latin typeface="宋体" pitchFamily="2" charset="-122"/>
                <a:ea typeface="微软雅黑" panose="020B0503020204020204" pitchFamily="34" charset="-122"/>
              </a:rPr>
              <a:t>时间</a:t>
            </a:r>
            <a:r>
              <a:rPr lang="en-US" altLang="zh-CN" sz="2000" b="1" dirty="0" smtClean="0">
                <a:latin typeface="宋体" pitchFamily="2" charset="-122"/>
                <a:ea typeface="微软雅黑" panose="020B0503020204020204" pitchFamily="34" charset="-122"/>
              </a:rPr>
              <a:t>,</a:t>
            </a:r>
            <a:r>
              <a:rPr lang="zh-CN" altLang="en-US" sz="2000" b="1" dirty="0" smtClean="0">
                <a:latin typeface="宋体" pitchFamily="2" charset="-122"/>
                <a:ea typeface="微软雅黑" panose="020B0503020204020204" pitchFamily="34" charset="-122"/>
              </a:rPr>
              <a:t>对</a:t>
            </a:r>
            <a:r>
              <a:rPr lang="zh-CN" altLang="en-US" sz="2000" b="1" dirty="0">
                <a:latin typeface="宋体" pitchFamily="2" charset="-122"/>
                <a:ea typeface="微软雅黑" panose="020B0503020204020204" pitchFamily="34" charset="-122"/>
              </a:rPr>
              <a:t>高速用户</a:t>
            </a:r>
            <a:r>
              <a:rPr lang="zh-CN" altLang="en-US" sz="2000" b="1" dirty="0" smtClean="0">
                <a:latin typeface="宋体" pitchFamily="2" charset="-122"/>
                <a:ea typeface="微软雅黑" panose="020B0503020204020204" pitchFamily="34" charset="-122"/>
              </a:rPr>
              <a:t>而言</a:t>
            </a:r>
            <a:r>
              <a:rPr lang="zh-CN" altLang="en-US" sz="2000" b="1" dirty="0">
                <a:latin typeface="宋体" pitchFamily="2" charset="-122"/>
                <a:ea typeface="微软雅黑" panose="020B0503020204020204" pitchFamily="34" charset="-122"/>
              </a:rPr>
              <a:t>，这将带来很大的滞后误差</a:t>
            </a:r>
            <a:r>
              <a:rPr lang="zh-CN" altLang="en-US" sz="2000" b="1" dirty="0" smtClean="0">
                <a:latin typeface="宋体" pitchFamily="2" charset="-122"/>
                <a:ea typeface="微软雅黑" panose="020B0503020204020204" pitchFamily="34" charset="-122"/>
              </a:rPr>
              <a:t>。</a:t>
            </a:r>
            <a:endParaRPr lang="en-US" altLang="zh-CN" sz="2000" b="1" dirty="0" smtClean="0">
              <a:latin typeface="宋体" pitchFamily="2" charset="-122"/>
              <a:ea typeface="微软雅黑" panose="020B0503020204020204" pitchFamily="34" charset="-122"/>
            </a:endParaRPr>
          </a:p>
          <a:p>
            <a:pPr marL="800100" lvl="1" indent="-342900">
              <a:lnSpc>
                <a:spcPct val="170000"/>
              </a:lnSpc>
              <a:spcBef>
                <a:spcPct val="20000"/>
              </a:spcBef>
              <a:buSzPct val="75000"/>
              <a:buFont typeface="Arial" panose="020B0604020202020204" pitchFamily="34" charset="0"/>
              <a:buChar char="•"/>
            </a:pPr>
            <a:r>
              <a:rPr lang="zh-CN" altLang="en-US" sz="2000" b="1" dirty="0" smtClean="0">
                <a:latin typeface="宋体" pitchFamily="2" charset="-122"/>
                <a:ea typeface="微软雅黑" panose="020B0503020204020204" pitchFamily="34" charset="-122"/>
              </a:rPr>
              <a:t>为了</a:t>
            </a:r>
            <a:r>
              <a:rPr lang="zh-CN" altLang="en-US" sz="2000" b="1" dirty="0">
                <a:latin typeface="宋体" pitchFamily="2" charset="-122"/>
                <a:ea typeface="微软雅黑" panose="020B0503020204020204" pitchFamily="34" charset="-122"/>
              </a:rPr>
              <a:t>消除这种误差，地面中心应通过测量或滤波估计用户的速度，并通过外推，取得预测数据，再经卫星传送至用户；或者由用户估计自己的运动</a:t>
            </a:r>
            <a:r>
              <a:rPr lang="zh-CN" altLang="en-US" sz="2000" b="1" dirty="0" smtClean="0">
                <a:latin typeface="宋体" pitchFamily="2" charset="-122"/>
                <a:ea typeface="微软雅黑" panose="020B0503020204020204" pitchFamily="34" charset="-122"/>
              </a:rPr>
              <a:t>速度，并</a:t>
            </a:r>
            <a:r>
              <a:rPr lang="zh-CN" altLang="en-US" sz="2000" b="1" dirty="0">
                <a:latin typeface="宋体" pitchFamily="2" charset="-122"/>
                <a:ea typeface="微软雅黑" panose="020B0503020204020204" pitchFamily="34" charset="-122"/>
              </a:rPr>
              <a:t>通过外推，取得预测数据，减小定位滞后误差。</a:t>
            </a:r>
          </a:p>
        </p:txBody>
      </p:sp>
    </p:spTree>
    <p:extLst>
      <p:ext uri="{BB962C8B-B14F-4D97-AF65-F5344CB8AC3E}">
        <p14:creationId xmlns:p14="http://schemas.microsoft.com/office/powerpoint/2010/main" val="42860101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3"/>
          <p:cNvSpPr>
            <a:spLocks noChangeArrowheads="1"/>
          </p:cNvSpPr>
          <p:nvPr/>
        </p:nvSpPr>
        <p:spPr bwMode="auto">
          <a:xfrm>
            <a:off x="304800" y="1066800"/>
            <a:ext cx="8305800" cy="4954488"/>
          </a:xfrm>
          <a:prstGeom prst="rect">
            <a:avLst/>
          </a:prstGeom>
        </p:spPr>
        <p:txBody>
          <a:bodyPr vert="horz" lIns="91440" tIns="45720" rIns="91440" bIns="45720" rtlCol="0">
            <a:normAutofit/>
          </a:bodyPr>
          <a:lstStyle/>
          <a:p>
            <a:pPr>
              <a:lnSpc>
                <a:spcPct val="170000"/>
              </a:lnSpc>
              <a:spcBef>
                <a:spcPct val="20000"/>
              </a:spcBef>
              <a:buSzPct val="75000"/>
            </a:pPr>
            <a:r>
              <a:rPr lang="zh-CN" altLang="en-US" sz="2400" b="1" dirty="0" smtClean="0">
                <a:latin typeface="宋体" pitchFamily="2" charset="-122"/>
                <a:ea typeface="微软雅黑" panose="020B0503020204020204" pitchFamily="34" charset="-122"/>
              </a:rPr>
              <a:t>     上述</a:t>
            </a:r>
            <a:r>
              <a:rPr lang="zh-CN" altLang="en-US" sz="2400" b="1" dirty="0">
                <a:latin typeface="宋体" pitchFamily="2" charset="-122"/>
                <a:ea typeface="微软雅黑" panose="020B0503020204020204" pitchFamily="34" charset="-122"/>
              </a:rPr>
              <a:t>误差中，卫星位置误差、高程误差、大气传播误差对定位的影响较大</a:t>
            </a:r>
            <a:r>
              <a:rPr lang="zh-CN" altLang="en-US" sz="2400" b="1" dirty="0" smtClean="0">
                <a:latin typeface="宋体" pitchFamily="2" charset="-122"/>
                <a:ea typeface="微软雅黑" panose="020B0503020204020204" pitchFamily="34" charset="-122"/>
              </a:rPr>
              <a:t>。其中：</a:t>
            </a:r>
            <a:endParaRPr lang="en-US" altLang="zh-CN" sz="2400" b="1" dirty="0" smtClean="0">
              <a:latin typeface="宋体" pitchFamily="2" charset="-122"/>
              <a:ea typeface="微软雅黑" panose="020B0503020204020204" pitchFamily="34" charset="-122"/>
            </a:endParaRPr>
          </a:p>
          <a:p>
            <a:pPr>
              <a:lnSpc>
                <a:spcPct val="170000"/>
              </a:lnSpc>
              <a:spcBef>
                <a:spcPct val="20000"/>
              </a:spcBef>
              <a:buSzPct val="75000"/>
            </a:pPr>
            <a:r>
              <a:rPr lang="zh-CN" altLang="en-US" sz="2400" b="1" dirty="0" smtClean="0">
                <a:latin typeface="宋体" pitchFamily="2" charset="-122"/>
                <a:ea typeface="微软雅黑" panose="020B0503020204020204" pitchFamily="34" charset="-122"/>
              </a:rPr>
              <a:t>     高程误差影响</a:t>
            </a:r>
            <a:r>
              <a:rPr lang="zh-CN" altLang="en-US" sz="2400" b="1" dirty="0">
                <a:latin typeface="宋体" pitchFamily="2" charset="-122"/>
                <a:ea typeface="微软雅黑" panose="020B0503020204020204" pitchFamily="34" charset="-122"/>
              </a:rPr>
              <a:t>随用户所处的地理纬度不同而不同，高纬度区影响较小，低纬度地区影响较大，当用户处于北纬</a:t>
            </a:r>
            <a:r>
              <a:rPr lang="en-US" altLang="zh-CN" sz="2400" b="1" dirty="0">
                <a:latin typeface="宋体" pitchFamily="2" charset="-122"/>
                <a:ea typeface="微软雅黑" panose="020B0503020204020204" pitchFamily="34" charset="-122"/>
              </a:rPr>
              <a:t>5°</a:t>
            </a:r>
            <a:r>
              <a:rPr lang="zh-CN" altLang="en-US" sz="2400" b="1" dirty="0">
                <a:latin typeface="宋体" pitchFamily="2" charset="-122"/>
                <a:ea typeface="微软雅黑" panose="020B0503020204020204" pitchFamily="34" charset="-122"/>
              </a:rPr>
              <a:t>时，</a:t>
            </a:r>
            <a:r>
              <a:rPr lang="en-US" altLang="zh-CN" sz="2400" b="1" dirty="0">
                <a:latin typeface="宋体" pitchFamily="2" charset="-122"/>
                <a:ea typeface="微软雅黑" panose="020B0503020204020204" pitchFamily="34" charset="-122"/>
              </a:rPr>
              <a:t>1m</a:t>
            </a:r>
            <a:r>
              <a:rPr lang="zh-CN" altLang="en-US" sz="2400" b="1" dirty="0">
                <a:latin typeface="宋体" pitchFamily="2" charset="-122"/>
                <a:ea typeface="微软雅黑" panose="020B0503020204020204" pitchFamily="34" charset="-122"/>
              </a:rPr>
              <a:t>的高程误差将引起近</a:t>
            </a:r>
            <a:r>
              <a:rPr lang="en-US" altLang="zh-CN" sz="2400" b="1" dirty="0">
                <a:latin typeface="宋体" pitchFamily="2" charset="-122"/>
                <a:ea typeface="微软雅黑" panose="020B0503020204020204" pitchFamily="34" charset="-122"/>
              </a:rPr>
              <a:t>10m</a:t>
            </a:r>
            <a:r>
              <a:rPr lang="zh-CN" altLang="en-US" sz="2400" b="1" dirty="0">
                <a:latin typeface="宋体" pitchFamily="2" charset="-122"/>
                <a:ea typeface="微软雅黑" panose="020B0503020204020204" pitchFamily="34" charset="-122"/>
              </a:rPr>
              <a:t>的定位</a:t>
            </a:r>
            <a:r>
              <a:rPr lang="zh-CN" altLang="en-US" sz="2400" b="1" dirty="0" smtClean="0">
                <a:latin typeface="宋体" pitchFamily="2" charset="-122"/>
                <a:ea typeface="微软雅黑" panose="020B0503020204020204" pitchFamily="34" charset="-122"/>
              </a:rPr>
              <a:t>误差。</a:t>
            </a:r>
            <a:r>
              <a:rPr lang="zh-CN" altLang="en-US" sz="2400" b="1" dirty="0">
                <a:latin typeface="宋体" pitchFamily="2" charset="-122"/>
                <a:ea typeface="微软雅黑" panose="020B0503020204020204" pitchFamily="34" charset="-122"/>
              </a:rPr>
              <a:t>因此对低纬度地区用户的定位，高程误差是主要的误差源，它严重制约了系统定位精度的进一步提高</a:t>
            </a:r>
            <a:r>
              <a:rPr lang="zh-CN" altLang="en-US" sz="2400" b="1" dirty="0" smtClean="0">
                <a:latin typeface="宋体" pitchFamily="2" charset="-122"/>
                <a:ea typeface="微软雅黑" panose="020B0503020204020204" pitchFamily="34" charset="-122"/>
              </a:rPr>
              <a:t>。</a:t>
            </a:r>
            <a:endParaRPr lang="zh-CN" altLang="en-US" sz="2400" b="1" dirty="0">
              <a:latin typeface="宋体" pitchFamily="2" charset="-122"/>
              <a:ea typeface="微软雅黑" panose="020B0503020204020204" pitchFamily="34" charset="-122"/>
            </a:endParaRPr>
          </a:p>
        </p:txBody>
      </p:sp>
    </p:spTree>
    <p:extLst>
      <p:ext uri="{BB962C8B-B14F-4D97-AF65-F5344CB8AC3E}">
        <p14:creationId xmlns:p14="http://schemas.microsoft.com/office/powerpoint/2010/main" val="335875330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p:cNvSpPr>
            <a:spLocks noChangeArrowheads="1"/>
          </p:cNvSpPr>
          <p:nvPr/>
        </p:nvSpPr>
        <p:spPr bwMode="auto">
          <a:xfrm>
            <a:off x="533400" y="2133600"/>
            <a:ext cx="8077200" cy="4161139"/>
          </a:xfrm>
          <a:prstGeom prst="rect">
            <a:avLst/>
          </a:prstGeom>
        </p:spPr>
        <p:txBody>
          <a:bodyPr vert="horz" lIns="91440" tIns="45720" rIns="91440" bIns="45720" rtlCol="0">
            <a:normAutofit/>
          </a:bodyPr>
          <a:lstStyle/>
          <a:p>
            <a:pPr marL="342900" indent="-342900">
              <a:lnSpc>
                <a:spcPct val="170000"/>
              </a:lnSpc>
              <a:spcBef>
                <a:spcPct val="20000"/>
              </a:spcBef>
              <a:buSzPct val="75000"/>
              <a:buFont typeface="Wingdings" pitchFamily="2" charset="2"/>
              <a:buChar char="Ø"/>
            </a:pPr>
            <a:endParaRPr lang="zh-CN" altLang="en-US" sz="3200" b="1" dirty="0">
              <a:latin typeface="宋体" pitchFamily="2" charset="-122"/>
              <a:ea typeface="微软雅黑" panose="020B0503020204020204" pitchFamily="34" charset="-122"/>
            </a:endParaRPr>
          </a:p>
        </p:txBody>
      </p:sp>
      <p:sp>
        <p:nvSpPr>
          <p:cNvPr id="174084" name="Rectangle 4"/>
          <p:cNvSpPr>
            <a:spLocks noChangeArrowheads="1"/>
          </p:cNvSpPr>
          <p:nvPr/>
        </p:nvSpPr>
        <p:spPr bwMode="auto">
          <a:xfrm>
            <a:off x="457200" y="1317625"/>
            <a:ext cx="4634602" cy="812530"/>
          </a:xfrm>
          <a:prstGeom prst="rect">
            <a:avLst/>
          </a:prstGeom>
        </p:spPr>
        <p:txBody>
          <a:bodyPr vert="horz" lIns="91440" tIns="45720" rIns="91440" bIns="45720" rtlCol="0">
            <a:normAutofit fontScale="92500" lnSpcReduction="20000"/>
          </a:bodyPr>
          <a:lstStyle/>
          <a:p>
            <a:pPr>
              <a:lnSpc>
                <a:spcPct val="170000"/>
              </a:lnSpc>
              <a:spcBef>
                <a:spcPct val="20000"/>
              </a:spcBef>
              <a:buSzPct val="75000"/>
            </a:pPr>
            <a:endParaRPr lang="zh-CN" altLang="en-US" sz="3200" b="1" dirty="0">
              <a:latin typeface="宋体" pitchFamily="2" charset="-122"/>
              <a:ea typeface="微软雅黑" panose="020B0503020204020204" pitchFamily="34" charset="-122"/>
            </a:endParaRPr>
          </a:p>
        </p:txBody>
      </p:sp>
      <p:sp>
        <p:nvSpPr>
          <p:cNvPr id="2" name="标题 1"/>
          <p:cNvSpPr>
            <a:spLocks noGrp="1"/>
          </p:cNvSpPr>
          <p:nvPr>
            <p:ph type="title"/>
          </p:nvPr>
        </p:nvSpPr>
        <p:spPr/>
        <p:txBody>
          <a:bodyPr>
            <a:normAutofit/>
          </a:bodyPr>
          <a:lstStyle/>
          <a:p>
            <a:r>
              <a:rPr lang="zh-CN" altLang="en-US" dirty="0">
                <a:latin typeface="宋体" pitchFamily="2" charset="-122"/>
              </a:rPr>
              <a:t>北斗系统定位</a:t>
            </a:r>
            <a:r>
              <a:rPr lang="zh-CN" altLang="en-US" dirty="0" smtClean="0">
                <a:latin typeface="宋体" pitchFamily="2" charset="-122"/>
              </a:rPr>
              <a:t>误差分布</a:t>
            </a:r>
            <a:endParaRPr lang="zh-CN" altLang="en-US" dirty="0"/>
          </a:p>
        </p:txBody>
      </p:sp>
      <p:sp>
        <p:nvSpPr>
          <p:cNvPr id="4" name="内容占位符 3"/>
          <p:cNvSpPr>
            <a:spLocks noGrp="1"/>
          </p:cNvSpPr>
          <p:nvPr>
            <p:ph idx="1"/>
          </p:nvPr>
        </p:nvSpPr>
        <p:spPr/>
        <p:txBody>
          <a:bodyPr/>
          <a:lstStyle/>
          <a:p>
            <a:pPr marL="0" indent="0">
              <a:buNone/>
            </a:pPr>
            <a:r>
              <a:rPr lang="zh-CN" altLang="en-US" dirty="0" smtClean="0">
                <a:solidFill>
                  <a:schemeClr val="tx1"/>
                </a:solidFill>
                <a:latin typeface="宋体" pitchFamily="2" charset="-122"/>
              </a:rPr>
              <a:t>    北斗</a:t>
            </a:r>
            <a:r>
              <a:rPr lang="zh-CN" altLang="en-US" dirty="0">
                <a:solidFill>
                  <a:schemeClr val="tx1"/>
                </a:solidFill>
                <a:latin typeface="宋体" pitchFamily="2" charset="-122"/>
              </a:rPr>
              <a:t>系统的定位精度主要与纬度有关，纬度越高，定位精度越高；随着纬度的减小，在赤道附近，定位精度急剧增大。还可以看出系统的定位误差，在北斗系统的服务区内与经度的变化不大</a:t>
            </a:r>
            <a:r>
              <a:rPr lang="zh-CN" altLang="en-US" dirty="0" smtClean="0">
                <a:solidFill>
                  <a:schemeClr val="tx1"/>
                </a:solidFill>
                <a:latin typeface="宋体" pitchFamily="2" charset="-122"/>
              </a:rPr>
              <a:t>。</a:t>
            </a:r>
            <a:endParaRPr lang="zh-CN" altLang="en-US" dirty="0">
              <a:solidFill>
                <a:schemeClr val="tx1"/>
              </a:solidFill>
              <a:latin typeface="宋体" pitchFamily="2" charset="-122"/>
            </a:endParaRPr>
          </a:p>
        </p:txBody>
      </p:sp>
    </p:spTree>
    <p:extLst>
      <p:ext uri="{BB962C8B-B14F-4D97-AF65-F5344CB8AC3E}">
        <p14:creationId xmlns:p14="http://schemas.microsoft.com/office/powerpoint/2010/main" val="13378006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五、北斗</a:t>
            </a:r>
            <a:r>
              <a:rPr lang="en-US" altLang="zh-CN" dirty="0" smtClean="0"/>
              <a:t>2</a:t>
            </a:r>
            <a:r>
              <a:rPr lang="zh-CN" altLang="en-US" dirty="0" smtClean="0"/>
              <a:t>号发展简史</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31223239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ChangeArrowheads="1"/>
          </p:cNvSpPr>
          <p:nvPr/>
        </p:nvSpPr>
        <p:spPr bwMode="auto">
          <a:xfrm>
            <a:off x="228600" y="908720"/>
            <a:ext cx="82296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50000"/>
              </a:lnSpc>
              <a:spcBef>
                <a:spcPct val="20000"/>
              </a:spcBef>
              <a:buSzPct val="75000"/>
              <a:buFont typeface="Wingdings" pitchFamily="2" charset="2"/>
              <a:buChar char="Ø"/>
            </a:pPr>
            <a:r>
              <a:rPr lang="en-US" altLang="zh-CN" sz="2800" b="1" dirty="0">
                <a:latin typeface="微软雅黑" panose="020B0503020204020204" pitchFamily="34" charset="-122"/>
                <a:ea typeface="微软雅黑" panose="020B0503020204020204" pitchFamily="34" charset="-122"/>
              </a:rPr>
              <a:t>2004</a:t>
            </a:r>
            <a:r>
              <a:rPr lang="zh-CN" altLang="en-US" sz="2800" b="1" dirty="0">
                <a:latin typeface="微软雅黑" panose="020B0503020204020204" pitchFamily="34" charset="-122"/>
                <a:ea typeface="微软雅黑" panose="020B0503020204020204" pitchFamily="34" charset="-122"/>
              </a:rPr>
              <a:t>年</a:t>
            </a:r>
            <a:r>
              <a:rPr lang="en-US" altLang="zh-CN" sz="2800" b="1" dirty="0">
                <a:latin typeface="微软雅黑" panose="020B0503020204020204" pitchFamily="34" charset="-122"/>
                <a:ea typeface="微软雅黑" panose="020B0503020204020204" pitchFamily="34" charset="-122"/>
              </a:rPr>
              <a:t>8</a:t>
            </a:r>
            <a:r>
              <a:rPr lang="zh-CN" altLang="en-US" sz="2800" b="1" dirty="0">
                <a:latin typeface="微软雅黑" panose="020B0503020204020204" pitchFamily="34" charset="-122"/>
                <a:ea typeface="微软雅黑" panose="020B0503020204020204" pitchFamily="34" charset="-122"/>
              </a:rPr>
              <a:t>月</a:t>
            </a:r>
            <a:r>
              <a:rPr lang="en-US" altLang="zh-CN" sz="2800" b="1" dirty="0">
                <a:latin typeface="微软雅黑" panose="020B0503020204020204" pitchFamily="34" charset="-122"/>
                <a:ea typeface="微软雅黑" panose="020B0503020204020204" pitchFamily="34" charset="-122"/>
              </a:rPr>
              <a:t>31</a:t>
            </a:r>
            <a:r>
              <a:rPr lang="zh-CN" altLang="en-US" sz="2800" b="1" dirty="0">
                <a:latin typeface="微软雅黑" panose="020B0503020204020204" pitchFamily="34" charset="-122"/>
                <a:ea typeface="微软雅黑" panose="020B0503020204020204" pitchFamily="34" charset="-122"/>
              </a:rPr>
              <a:t>日，我国拥有完全自主知识产权的“北斗二号”卫星导航系统立项</a:t>
            </a:r>
            <a:r>
              <a:rPr lang="zh-CN" altLang="en-US" sz="2800" b="1" dirty="0" smtClean="0">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sym typeface="Arial" pitchFamily="34" charset="0"/>
            </a:endParaRPr>
          </a:p>
        </p:txBody>
      </p:sp>
      <p:graphicFrame>
        <p:nvGraphicFramePr>
          <p:cNvPr id="222212" name="Group 4"/>
          <p:cNvGraphicFramePr>
            <a:graphicFrameLocks noGrp="1"/>
          </p:cNvGraphicFramePr>
          <p:nvPr>
            <p:ph/>
          </p:nvPr>
        </p:nvGraphicFramePr>
        <p:xfrm>
          <a:off x="381000" y="2362200"/>
          <a:ext cx="8229600" cy="3733800"/>
        </p:xfrm>
        <a:graphic>
          <a:graphicData uri="http://schemas.openxmlformats.org/drawingml/2006/table">
            <a:tbl>
              <a:tblPr/>
              <a:tblGrid>
                <a:gridCol w="914400"/>
                <a:gridCol w="1257300"/>
                <a:gridCol w="1009650"/>
                <a:gridCol w="857250"/>
                <a:gridCol w="990600"/>
                <a:gridCol w="1219200"/>
                <a:gridCol w="971550"/>
                <a:gridCol w="1009650"/>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Arial" pitchFamily="34" charset="0"/>
                          <a:ea typeface="宋体" pitchFamily="2" charset="-122"/>
                        </a:rPr>
                        <a:t>卫星</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发射日期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火箭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轨道</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卫星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发射日期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火箭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轨道</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第</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1</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itchFamily="34" charset="0"/>
                          <a:ea typeface="宋体" pitchFamily="2" charset="-122"/>
                        </a:rPr>
                        <a:t>07.3.14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CZ-3A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MEO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第</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7</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10.12.18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CZ-3A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IGSO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第</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2</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itchFamily="34" charset="0"/>
                          <a:ea typeface="宋体" pitchFamily="2" charset="-122"/>
                        </a:rPr>
                        <a:t>09.3.15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CZ-3C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GEO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第</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8</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itchFamily="34" charset="0"/>
                          <a:ea typeface="宋体" pitchFamily="2" charset="-122"/>
                        </a:rPr>
                        <a:t>11.3.10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CZ-3A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IGSO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第</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3</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10.1.17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CZ-3C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GEO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第</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9</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11.7.27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CZ-3A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IGSO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第</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4</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10.6.2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CZ-3C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GEO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第</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10</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11.12.2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CZ-3A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IGSO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第</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5</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10.8.1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CZ-3A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IGSO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第</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11</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颗</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12.12.25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CZ-3C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GEO</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Arial" pitchFamily="34" charset="0"/>
                          <a:ea typeface="宋体" pitchFamily="2" charset="-122"/>
                        </a:rPr>
                        <a:t>第</a:t>
                      </a:r>
                      <a:r>
                        <a:rPr kumimoji="0" lang="en-US" altLang="zh-CN" sz="2000" b="1" i="0" u="none" strike="noStrike" cap="none" normalizeH="0" baseline="0" smtClean="0">
                          <a:ln>
                            <a:noFill/>
                          </a:ln>
                          <a:solidFill>
                            <a:schemeClr val="tx1"/>
                          </a:solidFill>
                          <a:effectLst/>
                          <a:latin typeface="Arial" pitchFamily="34" charset="0"/>
                          <a:ea typeface="宋体" pitchFamily="2" charset="-122"/>
                        </a:rPr>
                        <a:t>6</a:t>
                      </a:r>
                      <a:r>
                        <a:rPr kumimoji="0" lang="zh-CN" altLang="en-US" sz="2000" b="1" i="0" u="none" strike="noStrike" cap="none" normalizeH="0" baseline="0" smtClean="0">
                          <a:ln>
                            <a:noFill/>
                          </a:ln>
                          <a:solidFill>
                            <a:schemeClr val="tx1"/>
                          </a:solidFill>
                          <a:effectLst/>
                          <a:latin typeface="Arial" pitchFamily="34" charset="0"/>
                          <a:ea typeface="宋体" pitchFamily="2" charset="-122"/>
                        </a:rPr>
                        <a:t>颗</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10.11.1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CZ-3C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Arial" pitchFamily="34" charset="0"/>
                          <a:ea typeface="宋体" pitchFamily="2" charset="-122"/>
                        </a:rPr>
                        <a:t>GEO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000" b="1" i="0" u="none" strike="noStrike" cap="none" normalizeH="0" baseline="0" smtClean="0">
                        <a:ln>
                          <a:noFill/>
                        </a:ln>
                        <a:solidFill>
                          <a:schemeClr val="tx1"/>
                        </a:solidFill>
                        <a:effectLst/>
                        <a:latin typeface="Arial" pitchFamily="34" charset="0"/>
                        <a:ea typeface="宋体"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3695160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4800" b="1" dirty="0" smtClean="0">
                <a:solidFill>
                  <a:srgbClr val="FF0000"/>
                </a:solidFill>
              </a:rPr>
              <a:t>北斗前身</a:t>
            </a:r>
            <a:endParaRPr lang="en-US" altLang="zh-CN" sz="2800" b="1" dirty="0">
              <a:solidFill>
                <a:srgbClr val="FF0000"/>
              </a:solidFill>
            </a:endParaRPr>
          </a:p>
        </p:txBody>
      </p:sp>
      <p:sp>
        <p:nvSpPr>
          <p:cNvPr id="4" name="内容占位符 3"/>
          <p:cNvSpPr>
            <a:spLocks noGrp="1"/>
          </p:cNvSpPr>
          <p:nvPr>
            <p:ph idx="1"/>
          </p:nvPr>
        </p:nvSpPr>
        <p:spPr/>
        <p:txBody>
          <a:bodyPr>
            <a:normAutofit fontScale="70000" lnSpcReduction="20000"/>
          </a:bodyPr>
          <a:lstStyle/>
          <a:p>
            <a:pPr>
              <a:lnSpc>
                <a:spcPct val="170000"/>
              </a:lnSpc>
              <a:buSzPct val="75000"/>
              <a:buFont typeface="Wingdings" pitchFamily="2" charset="2"/>
              <a:buChar char="Ø"/>
            </a:pPr>
            <a:r>
              <a:rPr lang="zh-CN" altLang="en-US" dirty="0" smtClean="0">
                <a:latin typeface="宋体" pitchFamily="2" charset="-122"/>
              </a:rPr>
              <a:t>总体方案和试验方案：</a:t>
            </a:r>
            <a:r>
              <a:rPr lang="en-US" altLang="zh-CN" dirty="0" smtClean="0">
                <a:solidFill>
                  <a:schemeClr val="tx1"/>
                </a:solidFill>
                <a:latin typeface="宋体" pitchFamily="2" charset="-122"/>
              </a:rPr>
              <a:t>1986</a:t>
            </a:r>
            <a:r>
              <a:rPr lang="zh-CN" altLang="en-US" dirty="0" smtClean="0">
                <a:solidFill>
                  <a:schemeClr val="tx1"/>
                </a:solidFill>
                <a:latin typeface="宋体" pitchFamily="2" charset="-122"/>
              </a:rPr>
              <a:t>年底提出，预估</a:t>
            </a:r>
            <a:r>
              <a:rPr lang="en-US" altLang="zh-CN" dirty="0" smtClean="0">
                <a:solidFill>
                  <a:schemeClr val="tx1"/>
                </a:solidFill>
                <a:latin typeface="宋体" pitchFamily="2" charset="-122"/>
              </a:rPr>
              <a:t>3</a:t>
            </a:r>
            <a:r>
              <a:rPr lang="zh-CN" altLang="en-US" dirty="0">
                <a:solidFill>
                  <a:schemeClr val="tx1"/>
                </a:solidFill>
                <a:latin typeface="宋体" pitchFamily="2" charset="-122"/>
              </a:rPr>
              <a:t>年</a:t>
            </a:r>
            <a:r>
              <a:rPr lang="zh-CN" altLang="en-US" dirty="0" smtClean="0">
                <a:solidFill>
                  <a:schemeClr val="tx1"/>
                </a:solidFill>
                <a:latin typeface="宋体" pitchFamily="2" charset="-122"/>
              </a:rPr>
              <a:t>时间就</a:t>
            </a:r>
            <a:r>
              <a:rPr lang="zh-CN" altLang="en-US" dirty="0">
                <a:solidFill>
                  <a:schemeClr val="tx1"/>
                </a:solidFill>
                <a:latin typeface="宋体" pitchFamily="2" charset="-122"/>
              </a:rPr>
              <a:t>可利用已在轨道的</a:t>
            </a:r>
            <a:r>
              <a:rPr lang="en-US" altLang="zh-CN" dirty="0">
                <a:solidFill>
                  <a:schemeClr val="tx1"/>
                </a:solidFill>
                <a:latin typeface="宋体" pitchFamily="2" charset="-122"/>
              </a:rPr>
              <a:t>2</a:t>
            </a:r>
            <a:r>
              <a:rPr lang="zh-CN" altLang="en-US" dirty="0">
                <a:solidFill>
                  <a:schemeClr val="tx1"/>
                </a:solidFill>
                <a:latin typeface="宋体" pitchFamily="2" charset="-122"/>
              </a:rPr>
              <a:t>颗同步卫星进行试验，验证导航定位原理，并检验系统实用性，寻找实现双星导航定位的技术途径。</a:t>
            </a:r>
          </a:p>
          <a:p>
            <a:pPr>
              <a:lnSpc>
                <a:spcPct val="170000"/>
              </a:lnSpc>
              <a:buSzPct val="75000"/>
              <a:buFont typeface="Wingdings" pitchFamily="2" charset="2"/>
              <a:buChar char="Ø"/>
            </a:pPr>
            <a:r>
              <a:rPr lang="zh-CN" altLang="en-US" dirty="0" smtClean="0">
                <a:latin typeface="宋体" pitchFamily="2" charset="-122"/>
              </a:rPr>
              <a:t>试验验证：</a:t>
            </a:r>
            <a:r>
              <a:rPr lang="en-US" altLang="zh-CN" dirty="0" smtClean="0">
                <a:solidFill>
                  <a:schemeClr val="tx1"/>
                </a:solidFill>
                <a:latin typeface="宋体" pitchFamily="2" charset="-122"/>
              </a:rPr>
              <a:t>1989</a:t>
            </a:r>
            <a:r>
              <a:rPr lang="zh-CN" altLang="en-US" dirty="0">
                <a:solidFill>
                  <a:schemeClr val="tx1"/>
                </a:solidFill>
                <a:latin typeface="宋体" pitchFamily="2" charset="-122"/>
              </a:rPr>
              <a:t>年</a:t>
            </a:r>
            <a:r>
              <a:rPr lang="en-US" altLang="zh-CN" dirty="0">
                <a:solidFill>
                  <a:schemeClr val="tx1"/>
                </a:solidFill>
                <a:latin typeface="宋体" pitchFamily="2" charset="-122"/>
              </a:rPr>
              <a:t>9</a:t>
            </a:r>
            <a:r>
              <a:rPr lang="zh-CN" altLang="en-US" dirty="0" smtClean="0">
                <a:solidFill>
                  <a:schemeClr val="tx1"/>
                </a:solidFill>
                <a:latin typeface="宋体" pitchFamily="2" charset="-122"/>
              </a:rPr>
              <a:t>月，在库尔勒</a:t>
            </a:r>
            <a:r>
              <a:rPr lang="zh-CN" altLang="en-US" dirty="0">
                <a:solidFill>
                  <a:schemeClr val="tx1"/>
                </a:solidFill>
                <a:latin typeface="宋体" pitchFamily="2" charset="-122"/>
              </a:rPr>
              <a:t>、南宁等</a:t>
            </a:r>
            <a:r>
              <a:rPr lang="en-US" altLang="zh-CN" dirty="0">
                <a:solidFill>
                  <a:schemeClr val="tx1"/>
                </a:solidFill>
                <a:latin typeface="宋体" pitchFamily="2" charset="-122"/>
              </a:rPr>
              <a:t>4</a:t>
            </a:r>
            <a:r>
              <a:rPr lang="zh-CN" altLang="en-US" dirty="0">
                <a:solidFill>
                  <a:schemeClr val="tx1"/>
                </a:solidFill>
                <a:latin typeface="宋体" pitchFamily="2" charset="-122"/>
              </a:rPr>
              <a:t>个用户机进行第一次定位试验，结果证明，利用双星定位可实现定位、定时、简短通信三大功能，而且比当时</a:t>
            </a:r>
            <a:r>
              <a:rPr lang="en-US" altLang="zh-CN" dirty="0">
                <a:solidFill>
                  <a:schemeClr val="tx1"/>
                </a:solidFill>
                <a:latin typeface="宋体" pitchFamily="2" charset="-122"/>
              </a:rPr>
              <a:t>GPS</a:t>
            </a:r>
            <a:r>
              <a:rPr lang="zh-CN" altLang="en-US" dirty="0">
                <a:solidFill>
                  <a:schemeClr val="tx1"/>
                </a:solidFill>
                <a:latin typeface="宋体" pitchFamily="2" charset="-122"/>
              </a:rPr>
              <a:t>的民用码精度高好几倍。</a:t>
            </a:r>
          </a:p>
          <a:p>
            <a:pPr marL="0" indent="0">
              <a:lnSpc>
                <a:spcPct val="170000"/>
              </a:lnSpc>
              <a:buSzPct val="75000"/>
              <a:buNone/>
            </a:pPr>
            <a:endParaRPr lang="zh-CN" altLang="en-US" dirty="0">
              <a:solidFill>
                <a:schemeClr val="tx1"/>
              </a:solidFill>
              <a:latin typeface="宋体" pitchFamily="2" charset="-122"/>
            </a:endParaRPr>
          </a:p>
        </p:txBody>
      </p:sp>
    </p:spTree>
    <p:extLst>
      <p:ext uri="{BB962C8B-B14F-4D97-AF65-F5344CB8AC3E}">
        <p14:creationId xmlns:p14="http://schemas.microsoft.com/office/powerpoint/2010/main" val="39420690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ChangeArrowheads="1"/>
          </p:cNvSpPr>
          <p:nvPr/>
        </p:nvSpPr>
        <p:spPr bwMode="auto">
          <a:xfrm>
            <a:off x="228600" y="692696"/>
            <a:ext cx="8229600" cy="5904656"/>
          </a:xfrm>
          <a:prstGeom prst="rect">
            <a:avLst/>
          </a:prstGeom>
        </p:spPr>
        <p:txBody>
          <a:bodyPr vert="horz" lIns="91440" tIns="45720" rIns="91440" bIns="45720" rtlCol="0">
            <a:noAutofit/>
          </a:bodyPr>
          <a:lstStyle/>
          <a:p>
            <a:pPr marL="342900" indent="-342900">
              <a:lnSpc>
                <a:spcPct val="170000"/>
              </a:lnSpc>
              <a:spcBef>
                <a:spcPct val="20000"/>
              </a:spcBef>
              <a:buSzPct val="75000"/>
              <a:buFont typeface="Wingdings" pitchFamily="2" charset="2"/>
              <a:buChar char="Ø"/>
            </a:pPr>
            <a:r>
              <a:rPr lang="zh-CN" altLang="en-US" sz="2400" b="1" dirty="0" smtClean="0">
                <a:latin typeface="宋体" pitchFamily="2" charset="-122"/>
                <a:ea typeface="微软雅黑" panose="020B0503020204020204" pitchFamily="34" charset="-122"/>
                <a:sym typeface="Arial" pitchFamily="34" charset="0"/>
              </a:rPr>
              <a:t>空间段：</a:t>
            </a:r>
            <a:r>
              <a:rPr lang="en-US" altLang="zh-CN" sz="2400" b="1" dirty="0" smtClean="0">
                <a:solidFill>
                  <a:srgbClr val="000099"/>
                </a:solidFill>
                <a:latin typeface="宋体" pitchFamily="2" charset="-122"/>
                <a:ea typeface="微软雅黑" panose="020B0503020204020204" pitchFamily="34" charset="-122"/>
                <a:sym typeface="Arial" pitchFamily="34" charset="0"/>
              </a:rPr>
              <a:t>5</a:t>
            </a:r>
            <a:r>
              <a:rPr lang="zh-CN" altLang="en-US" sz="2400" b="1" dirty="0">
                <a:solidFill>
                  <a:srgbClr val="000099"/>
                </a:solidFill>
                <a:latin typeface="宋体" pitchFamily="2" charset="-122"/>
                <a:ea typeface="微软雅黑" panose="020B0503020204020204" pitchFamily="34" charset="-122"/>
                <a:sym typeface="Arial" pitchFamily="34" charset="0"/>
              </a:rPr>
              <a:t>颗静止轨道卫星</a:t>
            </a:r>
            <a:r>
              <a:rPr lang="en-US" altLang="zh-CN" sz="2400" b="1" dirty="0">
                <a:solidFill>
                  <a:srgbClr val="000099"/>
                </a:solidFill>
                <a:latin typeface="宋体" pitchFamily="2" charset="-122"/>
                <a:ea typeface="微软雅黑" panose="020B0503020204020204" pitchFamily="34" charset="-122"/>
                <a:sym typeface="Arial" pitchFamily="34" charset="0"/>
              </a:rPr>
              <a:t>(GEO</a:t>
            </a:r>
            <a:r>
              <a:rPr lang="en-US" altLang="zh-CN" sz="2400" b="1" dirty="0" smtClean="0">
                <a:solidFill>
                  <a:srgbClr val="000099"/>
                </a:solidFill>
                <a:latin typeface="宋体" pitchFamily="2" charset="-122"/>
                <a:ea typeface="微软雅黑" panose="020B0503020204020204" pitchFamily="34" charset="-122"/>
                <a:sym typeface="Arial" pitchFamily="34" charset="0"/>
              </a:rPr>
              <a:t>) + 30</a:t>
            </a:r>
            <a:r>
              <a:rPr lang="zh-CN" altLang="en-US" sz="2400" b="1" dirty="0">
                <a:solidFill>
                  <a:srgbClr val="000099"/>
                </a:solidFill>
                <a:latin typeface="宋体" pitchFamily="2" charset="-122"/>
                <a:ea typeface="微软雅黑" panose="020B0503020204020204" pitchFamily="34" charset="-122"/>
                <a:sym typeface="Arial" pitchFamily="34" charset="0"/>
              </a:rPr>
              <a:t>颗非静止轨道</a:t>
            </a:r>
            <a:r>
              <a:rPr lang="zh-CN" altLang="en-US" sz="2400" b="1" dirty="0" smtClean="0">
                <a:solidFill>
                  <a:srgbClr val="000099"/>
                </a:solidFill>
                <a:latin typeface="宋体" pitchFamily="2" charset="-122"/>
                <a:ea typeface="微软雅黑" panose="020B0503020204020204" pitchFamily="34" charset="-122"/>
                <a:sym typeface="Arial" pitchFamily="34" charset="0"/>
              </a:rPr>
              <a:t>卫星</a:t>
            </a:r>
            <a:endParaRPr lang="en-US" altLang="zh-CN" sz="2400" b="1" dirty="0" smtClean="0">
              <a:solidFill>
                <a:srgbClr val="000099"/>
              </a:solidFill>
              <a:latin typeface="宋体" pitchFamily="2" charset="-122"/>
              <a:ea typeface="微软雅黑" panose="020B0503020204020204" pitchFamily="34" charset="-122"/>
              <a:sym typeface="Arial" pitchFamily="34" charset="0"/>
            </a:endParaRPr>
          </a:p>
          <a:p>
            <a:pPr marL="342900" indent="-342900">
              <a:lnSpc>
                <a:spcPct val="170000"/>
              </a:lnSpc>
              <a:spcBef>
                <a:spcPct val="20000"/>
              </a:spcBef>
              <a:buSzPct val="75000"/>
              <a:buFont typeface="Wingdings" pitchFamily="2" charset="2"/>
              <a:buChar char="Ø"/>
            </a:pPr>
            <a:r>
              <a:rPr lang="zh-CN" altLang="en-US" sz="2400" b="1" dirty="0" smtClean="0">
                <a:latin typeface="宋体" pitchFamily="2" charset="-122"/>
                <a:ea typeface="微软雅黑" panose="020B0503020204020204" pitchFamily="34" charset="-122"/>
                <a:sym typeface="Arial" pitchFamily="34" charset="0"/>
              </a:rPr>
              <a:t>非</a:t>
            </a:r>
            <a:r>
              <a:rPr lang="zh-CN" altLang="en-US" sz="2400" b="1" dirty="0">
                <a:latin typeface="宋体" pitchFamily="2" charset="-122"/>
                <a:ea typeface="微软雅黑" panose="020B0503020204020204" pitchFamily="34" charset="-122"/>
                <a:sym typeface="Arial" pitchFamily="34" charset="0"/>
              </a:rPr>
              <a:t>静止轨道</a:t>
            </a:r>
            <a:r>
              <a:rPr lang="zh-CN" altLang="en-US" sz="2400" b="1" dirty="0" smtClean="0">
                <a:latin typeface="宋体" pitchFamily="2" charset="-122"/>
                <a:ea typeface="微软雅黑" panose="020B0503020204020204" pitchFamily="34" charset="-122"/>
                <a:sym typeface="Arial" pitchFamily="34" charset="0"/>
              </a:rPr>
              <a:t>卫星：</a:t>
            </a:r>
            <a:r>
              <a:rPr lang="en-US" altLang="zh-CN" sz="2400" b="1" dirty="0" smtClean="0">
                <a:latin typeface="宋体" pitchFamily="2" charset="-122"/>
                <a:ea typeface="微软雅黑" panose="020B0503020204020204" pitchFamily="34" charset="-122"/>
                <a:sym typeface="Arial" pitchFamily="34" charset="0"/>
              </a:rPr>
              <a:t>27</a:t>
            </a:r>
            <a:r>
              <a:rPr lang="zh-CN" altLang="en-US" sz="2400" b="1" dirty="0">
                <a:latin typeface="宋体" pitchFamily="2" charset="-122"/>
                <a:ea typeface="微软雅黑" panose="020B0503020204020204" pitchFamily="34" charset="-122"/>
                <a:sym typeface="Arial" pitchFamily="34" charset="0"/>
              </a:rPr>
              <a:t>颗中轨卫星</a:t>
            </a:r>
            <a:r>
              <a:rPr lang="en-US" altLang="zh-CN" sz="2400" b="1" dirty="0">
                <a:latin typeface="宋体" pitchFamily="2" charset="-122"/>
                <a:ea typeface="微软雅黑" panose="020B0503020204020204" pitchFamily="34" charset="-122"/>
                <a:sym typeface="Arial" pitchFamily="34" charset="0"/>
              </a:rPr>
              <a:t>(MEO</a:t>
            </a:r>
            <a:r>
              <a:rPr lang="en-US" altLang="zh-CN" sz="2400" b="1" dirty="0" smtClean="0">
                <a:latin typeface="宋体" pitchFamily="2" charset="-122"/>
                <a:ea typeface="微软雅黑" panose="020B0503020204020204" pitchFamily="34" charset="-122"/>
                <a:sym typeface="Arial" pitchFamily="34" charset="0"/>
              </a:rPr>
              <a:t>)+ 3</a:t>
            </a:r>
            <a:r>
              <a:rPr lang="zh-CN" altLang="en-US" sz="2400" b="1" dirty="0">
                <a:latin typeface="宋体" pitchFamily="2" charset="-122"/>
                <a:ea typeface="微软雅黑" panose="020B0503020204020204" pitchFamily="34" charset="-122"/>
                <a:sym typeface="Arial" pitchFamily="34" charset="0"/>
              </a:rPr>
              <a:t>颗倾斜同步卫星</a:t>
            </a:r>
            <a:r>
              <a:rPr lang="en-US" altLang="zh-CN" sz="2400" b="1" dirty="0">
                <a:latin typeface="宋体" pitchFamily="2" charset="-122"/>
                <a:ea typeface="微软雅黑" panose="020B0503020204020204" pitchFamily="34" charset="-122"/>
                <a:sym typeface="Arial" pitchFamily="34" charset="0"/>
              </a:rPr>
              <a:t>(IGSO</a:t>
            </a:r>
            <a:r>
              <a:rPr lang="en-US" altLang="zh-CN" sz="2400" b="1" dirty="0" smtClean="0">
                <a:latin typeface="宋体" pitchFamily="2" charset="-122"/>
                <a:ea typeface="微软雅黑" panose="020B0503020204020204" pitchFamily="34" charset="-122"/>
                <a:sym typeface="Arial" pitchFamily="34" charset="0"/>
              </a:rPr>
              <a:t>)</a:t>
            </a:r>
          </a:p>
          <a:p>
            <a:pPr marL="342900" indent="-342900">
              <a:lnSpc>
                <a:spcPct val="170000"/>
              </a:lnSpc>
              <a:spcBef>
                <a:spcPct val="20000"/>
              </a:spcBef>
              <a:buSzPct val="75000"/>
              <a:buFont typeface="Wingdings" pitchFamily="2" charset="2"/>
              <a:buChar char="Ø"/>
            </a:pPr>
            <a:r>
              <a:rPr lang="en-US" altLang="zh-CN" sz="2400" b="1" dirty="0" smtClean="0">
                <a:solidFill>
                  <a:srgbClr val="000099"/>
                </a:solidFill>
                <a:latin typeface="宋体" pitchFamily="2" charset="-122"/>
                <a:ea typeface="微软雅黑" panose="020B0503020204020204" pitchFamily="34" charset="-122"/>
                <a:sym typeface="Arial" pitchFamily="34" charset="0"/>
              </a:rPr>
              <a:t>MEO</a:t>
            </a:r>
            <a:r>
              <a:rPr lang="zh-CN" altLang="en-US" sz="2400" b="1" dirty="0" smtClean="0">
                <a:solidFill>
                  <a:srgbClr val="000099"/>
                </a:solidFill>
                <a:latin typeface="宋体" pitchFamily="2" charset="-122"/>
                <a:ea typeface="微软雅黑" panose="020B0503020204020204" pitchFamily="34" charset="-122"/>
                <a:sym typeface="Arial" pitchFamily="34" charset="0"/>
              </a:rPr>
              <a:t>：</a:t>
            </a:r>
            <a:r>
              <a:rPr lang="zh-CN" altLang="en-US" sz="2400" b="1" dirty="0" smtClean="0">
                <a:latin typeface="宋体" pitchFamily="2" charset="-122"/>
                <a:ea typeface="微软雅黑" panose="020B0503020204020204" pitchFamily="34" charset="-122"/>
                <a:sym typeface="Arial" pitchFamily="34" charset="0"/>
              </a:rPr>
              <a:t>分布</a:t>
            </a:r>
            <a:r>
              <a:rPr lang="zh-CN" altLang="en-US" sz="2400" b="1" dirty="0">
                <a:latin typeface="宋体" pitchFamily="2" charset="-122"/>
                <a:ea typeface="微软雅黑" panose="020B0503020204020204" pitchFamily="34" charset="-122"/>
                <a:sym typeface="Arial" pitchFamily="34" charset="0"/>
              </a:rPr>
              <a:t>在倾角</a:t>
            </a:r>
            <a:r>
              <a:rPr lang="en-US" altLang="zh-CN" sz="2400" b="1" dirty="0">
                <a:latin typeface="宋体" pitchFamily="2" charset="-122"/>
                <a:ea typeface="微软雅黑" panose="020B0503020204020204" pitchFamily="34" charset="-122"/>
                <a:sym typeface="Arial" pitchFamily="34" charset="0"/>
              </a:rPr>
              <a:t>55</a:t>
            </a:r>
            <a:r>
              <a:rPr lang="zh-CN" altLang="en-US" sz="2400" b="1" dirty="0">
                <a:latin typeface="宋体" pitchFamily="2" charset="-122"/>
                <a:ea typeface="微软雅黑" panose="020B0503020204020204" pitchFamily="34" charset="-122"/>
                <a:sym typeface="Arial" pitchFamily="34" charset="0"/>
              </a:rPr>
              <a:t>度的三个平面上，轨道高度</a:t>
            </a:r>
            <a:r>
              <a:rPr lang="en-US" altLang="zh-CN" sz="2400" b="1" dirty="0">
                <a:latin typeface="宋体" pitchFamily="2" charset="-122"/>
                <a:ea typeface="微软雅黑" panose="020B0503020204020204" pitchFamily="34" charset="-122"/>
                <a:sym typeface="Arial" pitchFamily="34" charset="0"/>
              </a:rPr>
              <a:t>21500</a:t>
            </a:r>
            <a:r>
              <a:rPr lang="zh-CN" altLang="en-US" sz="2400" b="1" dirty="0">
                <a:latin typeface="宋体" pitchFamily="2" charset="-122"/>
                <a:ea typeface="微软雅黑" panose="020B0503020204020204" pitchFamily="34" charset="-122"/>
                <a:sym typeface="Arial" pitchFamily="34" charset="0"/>
              </a:rPr>
              <a:t>公里。</a:t>
            </a:r>
          </a:p>
          <a:p>
            <a:pPr marL="342900" indent="-342900">
              <a:lnSpc>
                <a:spcPct val="170000"/>
              </a:lnSpc>
              <a:spcBef>
                <a:spcPct val="20000"/>
              </a:spcBef>
              <a:buSzPct val="75000"/>
              <a:buFont typeface="Wingdings" pitchFamily="2" charset="2"/>
              <a:buChar char="Ø"/>
            </a:pPr>
            <a:r>
              <a:rPr lang="en-US" altLang="zh-CN" sz="2400" b="1" dirty="0" smtClean="0">
                <a:solidFill>
                  <a:srgbClr val="000099"/>
                </a:solidFill>
                <a:latin typeface="宋体" pitchFamily="2" charset="-122"/>
                <a:ea typeface="微软雅黑" panose="020B0503020204020204" pitchFamily="34" charset="-122"/>
                <a:sym typeface="Arial" pitchFamily="34" charset="0"/>
              </a:rPr>
              <a:t>IGSO</a:t>
            </a:r>
            <a:r>
              <a:rPr lang="zh-CN" altLang="en-US" sz="2400" b="1" dirty="0" smtClean="0">
                <a:solidFill>
                  <a:srgbClr val="000099"/>
                </a:solidFill>
                <a:latin typeface="宋体" pitchFamily="2" charset="-122"/>
                <a:ea typeface="微软雅黑" panose="020B0503020204020204" pitchFamily="34" charset="-122"/>
                <a:sym typeface="Arial" pitchFamily="34" charset="0"/>
              </a:rPr>
              <a:t>：</a:t>
            </a:r>
            <a:r>
              <a:rPr lang="zh-CN" altLang="en-US" sz="2400" b="1" dirty="0" smtClean="0">
                <a:latin typeface="宋体" pitchFamily="2" charset="-122"/>
                <a:ea typeface="微软雅黑" panose="020B0503020204020204" pitchFamily="34" charset="-122"/>
                <a:sym typeface="Arial" pitchFamily="34" charset="0"/>
              </a:rPr>
              <a:t>为了</a:t>
            </a:r>
            <a:r>
              <a:rPr lang="zh-CN" altLang="en-US" sz="2400" b="1" dirty="0">
                <a:latin typeface="宋体" pitchFamily="2" charset="-122"/>
                <a:ea typeface="微软雅黑" panose="020B0503020204020204" pitchFamily="34" charset="-122"/>
                <a:sym typeface="Arial" pitchFamily="34" charset="0"/>
              </a:rPr>
              <a:t>满足高纬度</a:t>
            </a:r>
            <a:r>
              <a:rPr lang="zh-CN" altLang="en-US" sz="2400" b="1" dirty="0" smtClean="0">
                <a:latin typeface="宋体" pitchFamily="2" charset="-122"/>
                <a:ea typeface="微软雅黑" panose="020B0503020204020204" pitchFamily="34" charset="-122"/>
                <a:sym typeface="Arial" pitchFamily="34" charset="0"/>
              </a:rPr>
              <a:t>地区信号增强需求</a:t>
            </a:r>
            <a:r>
              <a:rPr lang="zh-CN" altLang="en-US" sz="2400" b="1" dirty="0">
                <a:latin typeface="宋体" pitchFamily="2" charset="-122"/>
                <a:ea typeface="微软雅黑" panose="020B0503020204020204" pitchFamily="34" charset="-122"/>
                <a:sym typeface="Arial" pitchFamily="34" charset="0"/>
              </a:rPr>
              <a:t>，增设了</a:t>
            </a:r>
            <a:r>
              <a:rPr lang="en-US" altLang="zh-CN" sz="2400" b="1" dirty="0">
                <a:latin typeface="宋体" pitchFamily="2" charset="-122"/>
                <a:ea typeface="微软雅黑" panose="020B0503020204020204" pitchFamily="34" charset="-122"/>
                <a:sym typeface="Arial" pitchFamily="34" charset="0"/>
              </a:rPr>
              <a:t>3</a:t>
            </a:r>
            <a:r>
              <a:rPr lang="zh-CN" altLang="en-US" sz="2400" b="1" dirty="0">
                <a:latin typeface="宋体" pitchFamily="2" charset="-122"/>
                <a:ea typeface="微软雅黑" panose="020B0503020204020204" pitchFamily="34" charset="-122"/>
                <a:sym typeface="Arial" pitchFamily="34" charset="0"/>
              </a:rPr>
              <a:t>颗</a:t>
            </a:r>
            <a:r>
              <a:rPr lang="en-US" altLang="zh-CN" sz="2400" b="1" dirty="0">
                <a:latin typeface="宋体" pitchFamily="2" charset="-122"/>
                <a:ea typeface="微软雅黑" panose="020B0503020204020204" pitchFamily="34" charset="-122"/>
                <a:sym typeface="Arial" pitchFamily="34" charset="0"/>
              </a:rPr>
              <a:t>IGSO</a:t>
            </a:r>
            <a:r>
              <a:rPr lang="zh-CN" altLang="en-US" sz="2400" b="1" dirty="0">
                <a:latin typeface="宋体" pitchFamily="2" charset="-122"/>
                <a:ea typeface="微软雅黑" panose="020B0503020204020204" pitchFamily="34" charset="-122"/>
                <a:sym typeface="Arial" pitchFamily="34" charset="0"/>
              </a:rPr>
              <a:t>轨道卫星。高度和静止轨道卫星相同，但倾角不为</a:t>
            </a:r>
            <a:r>
              <a:rPr lang="en-US" altLang="zh-CN" sz="2400" b="1" dirty="0">
                <a:latin typeface="宋体" pitchFamily="2" charset="-122"/>
                <a:ea typeface="微软雅黑" panose="020B0503020204020204" pitchFamily="34" charset="-122"/>
                <a:sym typeface="Arial" pitchFamily="34" charset="0"/>
              </a:rPr>
              <a:t>0</a:t>
            </a:r>
            <a:r>
              <a:rPr lang="zh-CN" altLang="en-US" sz="2400" b="1" dirty="0">
                <a:latin typeface="宋体" pitchFamily="2" charset="-122"/>
                <a:ea typeface="微软雅黑" panose="020B0503020204020204" pitchFamily="34" charset="-122"/>
                <a:sym typeface="Arial" pitchFamily="34" charset="0"/>
              </a:rPr>
              <a:t>，克服了</a:t>
            </a:r>
            <a:r>
              <a:rPr lang="en-US" altLang="zh-CN" sz="2400" b="1" dirty="0">
                <a:latin typeface="宋体" pitchFamily="2" charset="-122"/>
                <a:ea typeface="微软雅黑" panose="020B0503020204020204" pitchFamily="34" charset="-122"/>
                <a:sym typeface="Arial" pitchFamily="34" charset="0"/>
              </a:rPr>
              <a:t>GEO</a:t>
            </a:r>
            <a:r>
              <a:rPr lang="zh-CN" altLang="en-US" sz="2400" b="1" dirty="0">
                <a:latin typeface="宋体" pitchFamily="2" charset="-122"/>
                <a:ea typeface="微软雅黑" panose="020B0503020204020204" pitchFamily="34" charset="-122"/>
                <a:sym typeface="Arial" pitchFamily="34" charset="0"/>
              </a:rPr>
              <a:t>卫星在高纬度地区仰角过低的问题，可以对高纬度地区进行有效的信号增强</a:t>
            </a:r>
            <a:r>
              <a:rPr lang="zh-CN" altLang="en-US" sz="2400" b="1" dirty="0" smtClean="0">
                <a:latin typeface="宋体" pitchFamily="2" charset="-122"/>
                <a:ea typeface="微软雅黑" panose="020B0503020204020204" pitchFamily="34" charset="-122"/>
                <a:sym typeface="Arial" pitchFamily="34" charset="0"/>
              </a:rPr>
              <a:t>。</a:t>
            </a:r>
            <a:endParaRPr lang="zh-CN" altLang="en-US" sz="2400" b="1" dirty="0">
              <a:latin typeface="宋体" pitchFamily="2" charset="-122"/>
              <a:ea typeface="微软雅黑" panose="020B0503020204020204" pitchFamily="34" charset="-122"/>
              <a:sym typeface="Arial" pitchFamily="34" charset="0"/>
            </a:endParaRPr>
          </a:p>
        </p:txBody>
      </p:sp>
    </p:spTree>
    <p:extLst>
      <p:ext uri="{BB962C8B-B14F-4D97-AF65-F5344CB8AC3E}">
        <p14:creationId xmlns:p14="http://schemas.microsoft.com/office/powerpoint/2010/main" val="26629439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ChangeArrowheads="1"/>
          </p:cNvSpPr>
          <p:nvPr/>
        </p:nvSpPr>
        <p:spPr bwMode="auto">
          <a:xfrm>
            <a:off x="228600" y="692696"/>
            <a:ext cx="8591872" cy="5472608"/>
          </a:xfrm>
          <a:prstGeom prst="rect">
            <a:avLst/>
          </a:prstGeom>
        </p:spPr>
        <p:txBody>
          <a:bodyPr vert="horz" lIns="91440" tIns="45720" rIns="91440" bIns="45720" rtlCol="0">
            <a:normAutofit fontScale="70000" lnSpcReduction="20000"/>
          </a:bodyPr>
          <a:lstStyle/>
          <a:p>
            <a:pPr>
              <a:lnSpc>
                <a:spcPct val="170000"/>
              </a:lnSpc>
              <a:spcBef>
                <a:spcPct val="20000"/>
              </a:spcBef>
              <a:buSzPct val="75000"/>
            </a:pPr>
            <a:r>
              <a:rPr lang="zh-CN" altLang="en-US" sz="3200" b="1" dirty="0">
                <a:latin typeface="宋体" pitchFamily="2" charset="-122"/>
                <a:ea typeface="微软雅黑" panose="020B0503020204020204" pitchFamily="34" charset="-122"/>
                <a:sym typeface="Arial" pitchFamily="34" charset="0"/>
              </a:rPr>
              <a:t>北斗</a:t>
            </a:r>
            <a:r>
              <a:rPr lang="en-US" altLang="zh-CN" sz="3200" b="1" dirty="0">
                <a:latin typeface="宋体" pitchFamily="2" charset="-122"/>
                <a:ea typeface="微软雅黑" panose="020B0503020204020204" pitchFamily="34" charset="-122"/>
                <a:sym typeface="Arial" pitchFamily="34" charset="0"/>
              </a:rPr>
              <a:t>2</a:t>
            </a:r>
            <a:r>
              <a:rPr lang="zh-CN" altLang="en-US" sz="3200" b="1" dirty="0">
                <a:latin typeface="宋体" pitchFamily="2" charset="-122"/>
                <a:ea typeface="微软雅黑" panose="020B0503020204020204" pitchFamily="34" charset="-122"/>
                <a:sym typeface="Arial" pitchFamily="34" charset="0"/>
              </a:rPr>
              <a:t>号卫星导航系统提供两种服务</a:t>
            </a:r>
            <a:r>
              <a:rPr lang="zh-CN" altLang="en-US" sz="3200" b="1" dirty="0" smtClean="0">
                <a:latin typeface="宋体" pitchFamily="2" charset="-122"/>
                <a:ea typeface="微软雅黑" panose="020B0503020204020204" pitchFamily="34" charset="-122"/>
                <a:sym typeface="Arial" pitchFamily="34" charset="0"/>
              </a:rPr>
              <a:t>方式：</a:t>
            </a:r>
            <a:endParaRPr lang="en-US" altLang="zh-CN" sz="3200" b="1" dirty="0" smtClean="0">
              <a:latin typeface="宋体" pitchFamily="2" charset="-122"/>
              <a:ea typeface="微软雅黑" panose="020B0503020204020204" pitchFamily="34" charset="-122"/>
              <a:sym typeface="Arial" pitchFamily="34" charset="0"/>
            </a:endParaRPr>
          </a:p>
          <a:p>
            <a:pPr marL="457200" indent="-457200">
              <a:lnSpc>
                <a:spcPct val="170000"/>
              </a:lnSpc>
              <a:spcBef>
                <a:spcPct val="20000"/>
              </a:spcBef>
              <a:buSzPct val="75000"/>
              <a:buFont typeface="Arial" panose="020B0604020202020204" pitchFamily="34" charset="0"/>
              <a:buChar char="•"/>
            </a:pPr>
            <a:r>
              <a:rPr lang="zh-CN" altLang="en-US" sz="3200" b="1" dirty="0" smtClean="0">
                <a:latin typeface="宋体" pitchFamily="2" charset="-122"/>
                <a:ea typeface="微软雅黑" panose="020B0503020204020204" pitchFamily="34" charset="-122"/>
                <a:sym typeface="Arial" pitchFamily="34" charset="0"/>
              </a:rPr>
              <a:t>开放服务：在</a:t>
            </a:r>
            <a:r>
              <a:rPr lang="zh-CN" altLang="en-US" sz="3200" b="1" dirty="0">
                <a:latin typeface="宋体" pitchFamily="2" charset="-122"/>
                <a:ea typeface="微软雅黑" panose="020B0503020204020204" pitchFamily="34" charset="-122"/>
                <a:sym typeface="Arial" pitchFamily="34" charset="0"/>
              </a:rPr>
              <a:t>服务区免费提供定位、测速和授时服务，定位精度为</a:t>
            </a:r>
            <a:r>
              <a:rPr lang="en-US" altLang="zh-CN" sz="3200" b="1" dirty="0">
                <a:latin typeface="宋体" pitchFamily="2" charset="-122"/>
                <a:ea typeface="微软雅黑" panose="020B0503020204020204" pitchFamily="34" charset="-122"/>
                <a:sym typeface="Arial" pitchFamily="34" charset="0"/>
              </a:rPr>
              <a:t>10</a:t>
            </a:r>
            <a:r>
              <a:rPr lang="zh-CN" altLang="en-US" sz="3200" b="1" dirty="0">
                <a:latin typeface="宋体" pitchFamily="2" charset="-122"/>
                <a:ea typeface="微软雅黑" panose="020B0503020204020204" pitchFamily="34" charset="-122"/>
                <a:sym typeface="Arial" pitchFamily="34" charset="0"/>
              </a:rPr>
              <a:t>米，授时精度为</a:t>
            </a:r>
            <a:r>
              <a:rPr lang="en-US" altLang="zh-CN" sz="3200" b="1" dirty="0">
                <a:latin typeface="宋体" pitchFamily="2" charset="-122"/>
                <a:ea typeface="微软雅黑" panose="020B0503020204020204" pitchFamily="34" charset="-122"/>
                <a:sym typeface="Arial" pitchFamily="34" charset="0"/>
              </a:rPr>
              <a:t>50</a:t>
            </a:r>
            <a:r>
              <a:rPr lang="zh-CN" altLang="en-US" sz="3200" b="1" dirty="0">
                <a:latin typeface="宋体" pitchFamily="2" charset="-122"/>
                <a:ea typeface="微软雅黑" panose="020B0503020204020204" pitchFamily="34" charset="-122"/>
                <a:sym typeface="Arial" pitchFamily="34" charset="0"/>
              </a:rPr>
              <a:t>纳秒，测速精度为</a:t>
            </a:r>
            <a:r>
              <a:rPr lang="en-US" altLang="zh-CN" sz="3200" b="1" dirty="0">
                <a:latin typeface="宋体" pitchFamily="2" charset="-122"/>
                <a:ea typeface="微软雅黑" panose="020B0503020204020204" pitchFamily="34" charset="-122"/>
                <a:sym typeface="Arial" pitchFamily="34" charset="0"/>
              </a:rPr>
              <a:t>0.2</a:t>
            </a:r>
            <a:r>
              <a:rPr lang="zh-CN" altLang="en-US" sz="3200" b="1" dirty="0">
                <a:latin typeface="宋体" pitchFamily="2" charset="-122"/>
                <a:ea typeface="微软雅黑" panose="020B0503020204020204" pitchFamily="34" charset="-122"/>
                <a:sym typeface="Arial" pitchFamily="34" charset="0"/>
              </a:rPr>
              <a:t>米／秒</a:t>
            </a:r>
            <a:r>
              <a:rPr lang="zh-CN" altLang="en-US" sz="3200" b="1" dirty="0" smtClean="0">
                <a:latin typeface="宋体" pitchFamily="2" charset="-122"/>
                <a:ea typeface="微软雅黑" panose="020B0503020204020204" pitchFamily="34" charset="-122"/>
                <a:sym typeface="Arial" pitchFamily="34" charset="0"/>
              </a:rPr>
              <a:t>。</a:t>
            </a:r>
            <a:endParaRPr lang="en-US" altLang="zh-CN" sz="3200" b="1" dirty="0" smtClean="0">
              <a:latin typeface="宋体" pitchFamily="2" charset="-122"/>
              <a:ea typeface="微软雅黑" panose="020B0503020204020204" pitchFamily="34" charset="-122"/>
              <a:sym typeface="Arial" pitchFamily="34" charset="0"/>
            </a:endParaRPr>
          </a:p>
          <a:p>
            <a:pPr marL="457200" indent="-457200">
              <a:lnSpc>
                <a:spcPct val="170000"/>
              </a:lnSpc>
              <a:spcBef>
                <a:spcPct val="20000"/>
              </a:spcBef>
              <a:buSzPct val="75000"/>
              <a:buFont typeface="Arial" panose="020B0604020202020204" pitchFamily="34" charset="0"/>
              <a:buChar char="•"/>
            </a:pPr>
            <a:r>
              <a:rPr lang="zh-CN" altLang="en-US" sz="3200" b="1" dirty="0" smtClean="0">
                <a:latin typeface="宋体" pitchFamily="2" charset="-122"/>
                <a:ea typeface="微软雅黑" panose="020B0503020204020204" pitchFamily="34" charset="-122"/>
                <a:sym typeface="Arial" pitchFamily="34" charset="0"/>
              </a:rPr>
              <a:t>授权服务：向</a:t>
            </a:r>
            <a:r>
              <a:rPr lang="zh-CN" altLang="en-US" sz="3200" b="1" dirty="0">
                <a:latin typeface="宋体" pitchFamily="2" charset="-122"/>
                <a:ea typeface="微软雅黑" panose="020B0503020204020204" pitchFamily="34" charset="-122"/>
                <a:sym typeface="Arial" pitchFamily="34" charset="0"/>
              </a:rPr>
              <a:t>授权用户提供更安全的定位、测速、授时和通信服务信息</a:t>
            </a:r>
            <a:r>
              <a:rPr lang="zh-CN" altLang="en-US" sz="3200" b="1" dirty="0" smtClean="0">
                <a:latin typeface="宋体" pitchFamily="2" charset="-122"/>
                <a:ea typeface="微软雅黑" panose="020B0503020204020204" pitchFamily="34" charset="-122"/>
                <a:sym typeface="Arial" pitchFamily="34" charset="0"/>
              </a:rPr>
              <a:t>。</a:t>
            </a:r>
            <a:endParaRPr lang="en-US" altLang="zh-CN" sz="3200" b="1" dirty="0" smtClean="0">
              <a:latin typeface="宋体" pitchFamily="2" charset="-122"/>
              <a:ea typeface="微软雅黑" panose="020B0503020204020204" pitchFamily="34" charset="-122"/>
              <a:sym typeface="Arial" pitchFamily="34" charset="0"/>
            </a:endParaRPr>
          </a:p>
          <a:p>
            <a:pPr>
              <a:lnSpc>
                <a:spcPct val="170000"/>
              </a:lnSpc>
              <a:spcBef>
                <a:spcPct val="20000"/>
              </a:spcBef>
              <a:buSzPct val="75000"/>
            </a:pPr>
            <a:r>
              <a:rPr lang="zh-CN" altLang="en-US" sz="3200" b="1" dirty="0" smtClean="0">
                <a:latin typeface="宋体" pitchFamily="2" charset="-122"/>
                <a:ea typeface="微软雅黑" panose="020B0503020204020204" pitchFamily="34" charset="-122"/>
                <a:sym typeface="Arial" pitchFamily="34" charset="0"/>
              </a:rPr>
              <a:t>    北斗</a:t>
            </a:r>
            <a:r>
              <a:rPr lang="zh-CN" altLang="en-US" sz="3200" b="1" dirty="0">
                <a:latin typeface="宋体" pitchFamily="2" charset="-122"/>
                <a:ea typeface="微软雅黑" panose="020B0503020204020204" pitchFamily="34" charset="-122"/>
                <a:sym typeface="Arial" pitchFamily="34" charset="0"/>
              </a:rPr>
              <a:t>卫星导航系统与</a:t>
            </a:r>
            <a:r>
              <a:rPr lang="en-US" altLang="zh-CN" sz="3200" b="1" dirty="0" smtClean="0">
                <a:latin typeface="宋体" pitchFamily="2" charset="-122"/>
                <a:ea typeface="微软雅黑" panose="020B0503020204020204" pitchFamily="34" charset="-122"/>
                <a:sym typeface="Arial" pitchFamily="34" charset="0"/>
              </a:rPr>
              <a:t>GPS</a:t>
            </a:r>
            <a:r>
              <a:rPr lang="zh-CN" altLang="en-US" sz="3200" b="1" dirty="0">
                <a:latin typeface="宋体" pitchFamily="2" charset="-122"/>
                <a:ea typeface="微软雅黑" panose="020B0503020204020204" pitchFamily="34" charset="-122"/>
                <a:sym typeface="Arial" pitchFamily="34" charset="0"/>
              </a:rPr>
              <a:t>、</a:t>
            </a:r>
            <a:r>
              <a:rPr lang="en-US" altLang="zh-CN" sz="3200" b="1" dirty="0" smtClean="0">
                <a:latin typeface="宋体" pitchFamily="2" charset="-122"/>
                <a:ea typeface="微软雅黑" panose="020B0503020204020204" pitchFamily="34" charset="-122"/>
                <a:sym typeface="Arial" pitchFamily="34" charset="0"/>
              </a:rPr>
              <a:t>GLONASS</a:t>
            </a:r>
            <a:r>
              <a:rPr lang="zh-CN" altLang="en-US" sz="3200" b="1" dirty="0">
                <a:latin typeface="宋体" pitchFamily="2" charset="-122"/>
                <a:ea typeface="微软雅黑" panose="020B0503020204020204" pitchFamily="34" charset="-122"/>
                <a:sym typeface="Arial" pitchFamily="34" charset="0"/>
              </a:rPr>
              <a:t>系统最大的不同，在于它不仅能使用户知道自己的所在位置，还可以告诉别人自己的位置在什么地方，特别适用于需要导航与移动数据通信场所，如交通运输、调度指挥、搜索营救、地理信息实时查询等。</a:t>
            </a:r>
          </a:p>
        </p:txBody>
      </p:sp>
    </p:spTree>
    <p:extLst>
      <p:ext uri="{BB962C8B-B14F-4D97-AF65-F5344CB8AC3E}">
        <p14:creationId xmlns:p14="http://schemas.microsoft.com/office/powerpoint/2010/main" val="40267404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本章结束</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390403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4800" b="1" dirty="0" smtClean="0">
                <a:solidFill>
                  <a:srgbClr val="FF0000"/>
                </a:solidFill>
              </a:rPr>
              <a:t>北斗前身</a:t>
            </a:r>
            <a:endParaRPr lang="en-US" altLang="zh-CN" sz="2800" b="1" dirty="0">
              <a:solidFill>
                <a:srgbClr val="FF0000"/>
              </a:solidFill>
            </a:endParaRPr>
          </a:p>
        </p:txBody>
      </p:sp>
      <p:sp>
        <p:nvSpPr>
          <p:cNvPr id="4" name="内容占位符 3"/>
          <p:cNvSpPr>
            <a:spLocks noGrp="1"/>
          </p:cNvSpPr>
          <p:nvPr>
            <p:ph idx="1"/>
          </p:nvPr>
        </p:nvSpPr>
        <p:spPr/>
        <p:txBody>
          <a:bodyPr>
            <a:normAutofit fontScale="77500" lnSpcReduction="20000"/>
          </a:bodyPr>
          <a:lstStyle/>
          <a:p>
            <a:pPr>
              <a:lnSpc>
                <a:spcPct val="170000"/>
              </a:lnSpc>
              <a:buSzPct val="75000"/>
              <a:buFont typeface="Wingdings" pitchFamily="2" charset="2"/>
              <a:buChar char="Ø"/>
            </a:pPr>
            <a:r>
              <a:rPr lang="zh-CN" altLang="en-US" dirty="0" smtClean="0">
                <a:latin typeface="宋体" pitchFamily="2" charset="-122"/>
              </a:rPr>
              <a:t>国际学术：</a:t>
            </a:r>
            <a:endParaRPr lang="en-US" altLang="zh-CN" dirty="0" smtClean="0">
              <a:latin typeface="宋体" pitchFamily="2" charset="-122"/>
            </a:endParaRPr>
          </a:p>
          <a:p>
            <a:pPr lvl="1">
              <a:lnSpc>
                <a:spcPct val="170000"/>
              </a:lnSpc>
              <a:buSzPct val="75000"/>
              <a:buFont typeface="Wingdings" pitchFamily="2" charset="2"/>
              <a:buChar char="Ø"/>
            </a:pPr>
            <a:r>
              <a:rPr lang="zh-CN" altLang="en-US" dirty="0" smtClean="0">
                <a:solidFill>
                  <a:schemeClr val="tx1"/>
                </a:solidFill>
                <a:latin typeface="宋体" pitchFamily="2" charset="-122"/>
              </a:rPr>
              <a:t>在</a:t>
            </a:r>
            <a:r>
              <a:rPr lang="zh-CN" altLang="en-US" dirty="0">
                <a:solidFill>
                  <a:schemeClr val="tx1"/>
                </a:solidFill>
                <a:latin typeface="宋体" pitchFamily="2" charset="-122"/>
              </a:rPr>
              <a:t>筹备双星定位系统期间</a:t>
            </a:r>
            <a:r>
              <a:rPr lang="zh-CN" altLang="en-US" dirty="0" smtClean="0">
                <a:solidFill>
                  <a:schemeClr val="tx1"/>
                </a:solidFill>
                <a:latin typeface="宋体" pitchFamily="2" charset="-122"/>
              </a:rPr>
              <a:t>，发现</a:t>
            </a:r>
            <a:r>
              <a:rPr lang="en-US" altLang="zh-CN" dirty="0">
                <a:solidFill>
                  <a:schemeClr val="tx1"/>
                </a:solidFill>
                <a:latin typeface="宋体" pitchFamily="2" charset="-122"/>
              </a:rPr>
              <a:t>1982</a:t>
            </a:r>
            <a:r>
              <a:rPr lang="zh-CN" altLang="en-US" dirty="0">
                <a:solidFill>
                  <a:schemeClr val="tx1"/>
                </a:solidFill>
                <a:latin typeface="宋体" pitchFamily="2" charset="-122"/>
              </a:rPr>
              <a:t>年</a:t>
            </a:r>
            <a:r>
              <a:rPr lang="zh-CN" altLang="en-US" dirty="0" smtClean="0">
                <a:solidFill>
                  <a:schemeClr val="tx1"/>
                </a:solidFill>
                <a:latin typeface="宋体" pitchFamily="2" charset="-122"/>
              </a:rPr>
              <a:t>美国有</a:t>
            </a:r>
            <a:r>
              <a:rPr lang="en-US" altLang="zh-CN" dirty="0">
                <a:solidFill>
                  <a:schemeClr val="tx1"/>
                </a:solidFill>
                <a:latin typeface="宋体" pitchFamily="2" charset="-122"/>
              </a:rPr>
              <a:t>3</a:t>
            </a:r>
            <a:r>
              <a:rPr lang="zh-CN" altLang="en-US" dirty="0">
                <a:solidFill>
                  <a:schemeClr val="tx1"/>
                </a:solidFill>
                <a:latin typeface="宋体" pitchFamily="2" charset="-122"/>
              </a:rPr>
              <a:t>名科学家开始发展一个利用</a:t>
            </a:r>
            <a:r>
              <a:rPr lang="en-US" altLang="zh-CN" dirty="0">
                <a:solidFill>
                  <a:schemeClr val="tx1"/>
                </a:solidFill>
                <a:latin typeface="宋体" pitchFamily="2" charset="-122"/>
              </a:rPr>
              <a:t>3</a:t>
            </a:r>
            <a:r>
              <a:rPr lang="zh-CN" altLang="en-US" dirty="0">
                <a:solidFill>
                  <a:schemeClr val="tx1"/>
                </a:solidFill>
                <a:latin typeface="宋体" pitchFamily="2" charset="-122"/>
              </a:rPr>
              <a:t>颗同步轨道卫星，名为</a:t>
            </a:r>
            <a:r>
              <a:rPr lang="en-US" altLang="zh-CN" dirty="0">
                <a:solidFill>
                  <a:schemeClr val="tx1"/>
                </a:solidFill>
                <a:latin typeface="宋体" pitchFamily="2" charset="-122"/>
              </a:rPr>
              <a:t>GEOSTAR</a:t>
            </a:r>
            <a:r>
              <a:rPr lang="zh-CN" altLang="en-US" dirty="0">
                <a:solidFill>
                  <a:schemeClr val="tx1"/>
                </a:solidFill>
                <a:latin typeface="宋体" pitchFamily="2" charset="-122"/>
              </a:rPr>
              <a:t>的定位系统，还获得多项专利</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buFont typeface="Wingdings" pitchFamily="2" charset="2"/>
              <a:buChar char="Ø"/>
            </a:pPr>
            <a:r>
              <a:rPr lang="zh-CN" altLang="en-US" dirty="0" smtClean="0">
                <a:solidFill>
                  <a:schemeClr val="tx1"/>
                </a:solidFill>
                <a:latin typeface="宋体" pitchFamily="2" charset="-122"/>
              </a:rPr>
              <a:t>但是</a:t>
            </a:r>
            <a:r>
              <a:rPr lang="zh-CN" altLang="en-US" dirty="0">
                <a:solidFill>
                  <a:schemeClr val="tx1"/>
                </a:solidFill>
                <a:latin typeface="宋体" pitchFamily="2" charset="-122"/>
              </a:rPr>
              <a:t>后来</a:t>
            </a:r>
            <a:r>
              <a:rPr lang="zh-CN" altLang="en-US" dirty="0" smtClean="0">
                <a:solidFill>
                  <a:schemeClr val="tx1"/>
                </a:solidFill>
                <a:latin typeface="宋体" pitchFamily="2" charset="-122"/>
              </a:rPr>
              <a:t>因为</a:t>
            </a:r>
            <a:r>
              <a:rPr lang="en-US" altLang="zh-CN" dirty="0" smtClean="0">
                <a:solidFill>
                  <a:schemeClr val="tx1"/>
                </a:solidFill>
                <a:latin typeface="宋体" pitchFamily="2" charset="-122"/>
              </a:rPr>
              <a:t>GPS</a:t>
            </a:r>
            <a:r>
              <a:rPr lang="zh-CN" altLang="en-US" dirty="0">
                <a:solidFill>
                  <a:schemeClr val="tx1"/>
                </a:solidFill>
                <a:latin typeface="宋体" pitchFamily="2" charset="-122"/>
              </a:rPr>
              <a:t>全球定位系统发展迅速，</a:t>
            </a:r>
            <a:r>
              <a:rPr lang="zh-CN" altLang="en-US" dirty="0" smtClean="0">
                <a:solidFill>
                  <a:schemeClr val="tx1"/>
                </a:solidFill>
                <a:latin typeface="宋体" pitchFamily="2" charset="-122"/>
              </a:rPr>
              <a:t>使</a:t>
            </a:r>
            <a:r>
              <a:rPr lang="en-US" altLang="zh-CN" dirty="0" smtClean="0">
                <a:solidFill>
                  <a:schemeClr val="tx1"/>
                </a:solidFill>
                <a:latin typeface="宋体" pitchFamily="2" charset="-122"/>
              </a:rPr>
              <a:t>GEOSTAR</a:t>
            </a:r>
            <a:r>
              <a:rPr lang="zh-CN" altLang="en-US" dirty="0">
                <a:solidFill>
                  <a:schemeClr val="tx1"/>
                </a:solidFill>
                <a:latin typeface="宋体" pitchFamily="2" charset="-122"/>
              </a:rPr>
              <a:t>系统资金被撤走，在</a:t>
            </a:r>
            <a:r>
              <a:rPr lang="en-US" altLang="zh-CN" dirty="0">
                <a:solidFill>
                  <a:schemeClr val="tx1"/>
                </a:solidFill>
                <a:latin typeface="宋体" pitchFamily="2" charset="-122"/>
              </a:rPr>
              <a:t>1991</a:t>
            </a:r>
            <a:r>
              <a:rPr lang="zh-CN" altLang="en-US" dirty="0">
                <a:solidFill>
                  <a:schemeClr val="tx1"/>
                </a:solidFill>
                <a:latin typeface="宋体" pitchFamily="2" charset="-122"/>
              </a:rPr>
              <a:t>年宣告失败</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lvl="1">
              <a:lnSpc>
                <a:spcPct val="170000"/>
              </a:lnSpc>
              <a:buSzPct val="75000"/>
              <a:buFont typeface="Wingdings" pitchFamily="2" charset="2"/>
              <a:buChar char="Ø"/>
            </a:pPr>
            <a:r>
              <a:rPr lang="zh-CN" altLang="en-US" dirty="0" smtClean="0">
                <a:solidFill>
                  <a:schemeClr val="tx1"/>
                </a:solidFill>
                <a:latin typeface="宋体" pitchFamily="2" charset="-122"/>
              </a:rPr>
              <a:t>由于</a:t>
            </a:r>
            <a:r>
              <a:rPr lang="en-US" altLang="zh-CN" dirty="0">
                <a:solidFill>
                  <a:schemeClr val="tx1"/>
                </a:solidFill>
                <a:latin typeface="宋体" pitchFamily="2" charset="-122"/>
              </a:rPr>
              <a:t>GEOSTAR</a:t>
            </a:r>
            <a:r>
              <a:rPr lang="zh-CN" altLang="en-US" dirty="0">
                <a:solidFill>
                  <a:schemeClr val="tx1"/>
                </a:solidFill>
                <a:latin typeface="宋体" pitchFamily="2" charset="-122"/>
              </a:rPr>
              <a:t>最后也将使用</a:t>
            </a:r>
            <a:r>
              <a:rPr lang="en-US" altLang="zh-CN" dirty="0">
                <a:solidFill>
                  <a:schemeClr val="tx1"/>
                </a:solidFill>
                <a:latin typeface="宋体" pitchFamily="2" charset="-122"/>
              </a:rPr>
              <a:t>3</a:t>
            </a:r>
            <a:r>
              <a:rPr lang="zh-CN" altLang="en-US" dirty="0">
                <a:solidFill>
                  <a:schemeClr val="tx1"/>
                </a:solidFill>
                <a:latin typeface="宋体" pitchFamily="2" charset="-122"/>
              </a:rPr>
              <a:t>颗卫星定位改为双星定位，因此仍倾向于认为使用双星定位的概念是我国最早提出并实现的。</a:t>
            </a:r>
          </a:p>
        </p:txBody>
      </p:sp>
    </p:spTree>
    <p:extLst>
      <p:ext uri="{BB962C8B-B14F-4D97-AF65-F5344CB8AC3E}">
        <p14:creationId xmlns:p14="http://schemas.microsoft.com/office/powerpoint/2010/main" val="4574907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二、北斗</a:t>
            </a:r>
            <a:r>
              <a:rPr lang="en-US" altLang="zh-CN" dirty="0" smtClean="0"/>
              <a:t>1</a:t>
            </a:r>
            <a:r>
              <a:rPr lang="zh-CN" altLang="en-US" dirty="0" smtClean="0"/>
              <a:t>号发展简史</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3452784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228600" y="1600200"/>
            <a:ext cx="8763000" cy="467042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a:lstStyle/>
          <a:p>
            <a:pPr marL="342900" indent="-342900">
              <a:lnSpc>
                <a:spcPct val="110000"/>
              </a:lnSpc>
              <a:spcBef>
                <a:spcPct val="20000"/>
              </a:spcBef>
              <a:buSzPct val="75000"/>
              <a:buFont typeface="Wingdings" pitchFamily="2" charset="2"/>
              <a:buChar char="Ø"/>
            </a:pPr>
            <a:endParaRPr lang="zh-CN" altLang="en-US" sz="2800" b="1" dirty="0">
              <a:solidFill>
                <a:schemeClr val="accent2"/>
              </a:solidFill>
              <a:latin typeface="宋体" pitchFamily="2" charset="-122"/>
            </a:endParaRPr>
          </a:p>
        </p:txBody>
      </p:sp>
      <p:sp>
        <p:nvSpPr>
          <p:cNvPr id="7" name="Rectangle 4"/>
          <p:cNvSpPr>
            <a:spLocks noGrp="1" noChangeArrowheads="1"/>
          </p:cNvSpPr>
          <p:nvPr>
            <p:ph type="title"/>
          </p:nvPr>
        </p:nvSpPr>
        <p:spPr bwMode="auto">
          <a:xfrm>
            <a:off x="457200" y="430640"/>
            <a:ext cx="8229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4800" dirty="0" smtClean="0">
                <a:solidFill>
                  <a:srgbClr val="FF0000"/>
                </a:solidFill>
              </a:rPr>
              <a:t>2.1 </a:t>
            </a:r>
            <a:r>
              <a:rPr lang="zh-CN" altLang="en-US" sz="4800" dirty="0" smtClean="0">
                <a:solidFill>
                  <a:srgbClr val="FF0000"/>
                </a:solidFill>
              </a:rPr>
              <a:t>北斗</a:t>
            </a:r>
            <a:r>
              <a:rPr lang="en-US" altLang="zh-CN" sz="4800" dirty="0" smtClean="0">
                <a:solidFill>
                  <a:srgbClr val="FF0000"/>
                </a:solidFill>
              </a:rPr>
              <a:t>1</a:t>
            </a:r>
            <a:r>
              <a:rPr lang="zh-CN" altLang="en-US" sz="4800" dirty="0" smtClean="0">
                <a:solidFill>
                  <a:srgbClr val="FF0000"/>
                </a:solidFill>
              </a:rPr>
              <a:t>号发展简史</a:t>
            </a:r>
            <a:endParaRPr lang="en-US" altLang="zh-CN" sz="2800" b="1" dirty="0">
              <a:solidFill>
                <a:srgbClr val="FF0000"/>
              </a:solidFill>
            </a:endParaRPr>
          </a:p>
        </p:txBody>
      </p:sp>
      <p:sp>
        <p:nvSpPr>
          <p:cNvPr id="4" name="内容占位符 3"/>
          <p:cNvSpPr>
            <a:spLocks noGrp="1"/>
          </p:cNvSpPr>
          <p:nvPr>
            <p:ph idx="1"/>
          </p:nvPr>
        </p:nvSpPr>
        <p:spPr/>
        <p:txBody>
          <a:bodyPr>
            <a:normAutofit fontScale="70000" lnSpcReduction="20000"/>
          </a:bodyPr>
          <a:lstStyle/>
          <a:p>
            <a:pPr>
              <a:lnSpc>
                <a:spcPct val="170000"/>
              </a:lnSpc>
              <a:buSzPct val="75000"/>
              <a:buFont typeface="Wingdings" pitchFamily="2" charset="2"/>
              <a:buChar char="Ø"/>
            </a:pPr>
            <a:r>
              <a:rPr lang="en-US" altLang="zh-CN" dirty="0">
                <a:solidFill>
                  <a:schemeClr val="tx1"/>
                </a:solidFill>
                <a:latin typeface="宋体" pitchFamily="2" charset="-122"/>
              </a:rPr>
              <a:t>1994</a:t>
            </a:r>
            <a:r>
              <a:rPr lang="zh-CN" altLang="en-US" dirty="0">
                <a:solidFill>
                  <a:schemeClr val="tx1"/>
                </a:solidFill>
                <a:latin typeface="宋体" pitchFamily="2" charset="-122"/>
              </a:rPr>
              <a:t>年</a:t>
            </a:r>
            <a:r>
              <a:rPr lang="en-US" altLang="zh-CN" dirty="0">
                <a:solidFill>
                  <a:schemeClr val="tx1"/>
                </a:solidFill>
                <a:latin typeface="宋体" pitchFamily="2" charset="-122"/>
              </a:rPr>
              <a:t>1</a:t>
            </a:r>
            <a:r>
              <a:rPr lang="zh-CN" altLang="en-US" dirty="0">
                <a:solidFill>
                  <a:schemeClr val="tx1"/>
                </a:solidFill>
                <a:latin typeface="宋体" pitchFamily="2" charset="-122"/>
              </a:rPr>
              <a:t>月，我国正式批准了北斗卫星导航系统的研制，</a:t>
            </a:r>
            <a:r>
              <a:rPr lang="zh-CN" altLang="en-US" dirty="0">
                <a:latin typeface="宋体" pitchFamily="2" charset="-122"/>
              </a:rPr>
              <a:t>双星快速定位通信系统</a:t>
            </a:r>
            <a:r>
              <a:rPr lang="zh-CN" altLang="en-US" dirty="0">
                <a:solidFill>
                  <a:schemeClr val="tx1"/>
                </a:solidFill>
                <a:latin typeface="宋体" pitchFamily="2" charset="-122"/>
              </a:rPr>
              <a:t>正式命名为“北斗”卫星导航定位系统，其工程代号为“北斗一号”</a:t>
            </a:r>
            <a:r>
              <a:rPr lang="en-US" altLang="zh-CN" dirty="0">
                <a:solidFill>
                  <a:schemeClr val="tx1"/>
                </a:solidFill>
                <a:latin typeface="宋体" pitchFamily="2" charset="-122"/>
              </a:rPr>
              <a:t>,</a:t>
            </a:r>
            <a:r>
              <a:rPr lang="zh-CN" altLang="en-US" dirty="0">
                <a:solidFill>
                  <a:schemeClr val="tx1"/>
                </a:solidFill>
                <a:latin typeface="宋体" pitchFamily="2" charset="-122"/>
              </a:rPr>
              <a:t>被列为我国“九五计划”重大项目</a:t>
            </a:r>
            <a:r>
              <a:rPr lang="zh-CN" altLang="en-US" dirty="0" smtClean="0">
                <a:solidFill>
                  <a:schemeClr val="tx1"/>
                </a:solidFill>
                <a:latin typeface="宋体" pitchFamily="2" charset="-122"/>
              </a:rPr>
              <a:t>。</a:t>
            </a:r>
            <a:endParaRPr lang="en-US" altLang="zh-CN" dirty="0" smtClean="0">
              <a:solidFill>
                <a:schemeClr val="tx1"/>
              </a:solidFill>
              <a:latin typeface="宋体" pitchFamily="2" charset="-122"/>
            </a:endParaRPr>
          </a:p>
          <a:p>
            <a:pPr>
              <a:lnSpc>
                <a:spcPct val="170000"/>
              </a:lnSpc>
              <a:buSzPct val="75000"/>
              <a:buFont typeface="Wingdings" pitchFamily="2" charset="2"/>
              <a:buChar char="Ø"/>
            </a:pPr>
            <a:r>
              <a:rPr lang="zh-CN" altLang="en-US" dirty="0" smtClean="0">
                <a:solidFill>
                  <a:schemeClr val="tx1"/>
                </a:solidFill>
                <a:latin typeface="宋体" pitchFamily="2" charset="-122"/>
              </a:rPr>
              <a:t>双星</a:t>
            </a:r>
            <a:r>
              <a:rPr lang="zh-CN" altLang="en-US" dirty="0">
                <a:solidFill>
                  <a:schemeClr val="tx1"/>
                </a:solidFill>
                <a:latin typeface="宋体" pitchFamily="2" charset="-122"/>
              </a:rPr>
              <a:t>快速定位系统试验的成功，为“北斗”系统奠定了技术基础，先后发射了两颗北斗一号静止轨道卫星。</a:t>
            </a:r>
          </a:p>
          <a:p>
            <a:pPr>
              <a:lnSpc>
                <a:spcPct val="170000"/>
              </a:lnSpc>
              <a:buSzPct val="75000"/>
              <a:buFont typeface="Wingdings" pitchFamily="2" charset="2"/>
              <a:buChar char="Ø"/>
            </a:pPr>
            <a:r>
              <a:rPr lang="zh-CN" altLang="en-US" dirty="0">
                <a:solidFill>
                  <a:schemeClr val="tx1"/>
                </a:solidFill>
                <a:latin typeface="宋体" pitchFamily="2" charset="-122"/>
              </a:rPr>
              <a:t>接下来的</a:t>
            </a:r>
            <a:r>
              <a:rPr lang="en-US" altLang="zh-CN" dirty="0">
                <a:solidFill>
                  <a:schemeClr val="tx1"/>
                </a:solidFill>
                <a:latin typeface="宋体" pitchFamily="2" charset="-122"/>
              </a:rPr>
              <a:t>6</a:t>
            </a:r>
            <a:r>
              <a:rPr lang="zh-CN" altLang="en-US" dirty="0">
                <a:solidFill>
                  <a:schemeClr val="tx1"/>
                </a:solidFill>
                <a:latin typeface="宋体" pitchFamily="2" charset="-122"/>
              </a:rPr>
              <a:t>年多里，北京跟踪与通信技术研究所又完成地面控制中心等应用系统的总体设计方案，</a:t>
            </a:r>
            <a:r>
              <a:rPr lang="zh-CN" altLang="en-US" dirty="0" smtClean="0">
                <a:solidFill>
                  <a:schemeClr val="tx1"/>
                </a:solidFill>
                <a:latin typeface="宋体" pitchFamily="2" charset="-122"/>
              </a:rPr>
              <a:t>建立了“北斗”</a:t>
            </a:r>
            <a:r>
              <a:rPr lang="zh-CN" altLang="en-US" dirty="0">
                <a:solidFill>
                  <a:schemeClr val="tx1"/>
                </a:solidFill>
                <a:latin typeface="宋体" pitchFamily="2" charset="-122"/>
              </a:rPr>
              <a:t>系统的完整体系。</a:t>
            </a:r>
          </a:p>
        </p:txBody>
      </p:sp>
    </p:spTree>
    <p:extLst>
      <p:ext uri="{BB962C8B-B14F-4D97-AF65-F5344CB8AC3E}">
        <p14:creationId xmlns:p14="http://schemas.microsoft.com/office/powerpoint/2010/main" val="1177160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5858</TotalTime>
  <Words>4354</Words>
  <Application>Microsoft Office PowerPoint</Application>
  <PresentationFormat>全屏显示(4:3)</PresentationFormat>
  <Paragraphs>313</Paragraphs>
  <Slides>62</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62</vt:i4>
      </vt:variant>
    </vt:vector>
  </HeadingPairs>
  <TitlesOfParts>
    <vt:vector size="71" baseType="lpstr">
      <vt:lpstr>ˎ̥</vt:lpstr>
      <vt:lpstr>华文新魏</vt:lpstr>
      <vt:lpstr>宋体</vt:lpstr>
      <vt:lpstr>微软雅黑</vt:lpstr>
      <vt:lpstr>Arial</vt:lpstr>
      <vt:lpstr>Calibri</vt:lpstr>
      <vt:lpstr>Wingdings</vt:lpstr>
      <vt:lpstr>Office 主题​​</vt:lpstr>
      <vt:lpstr>公式</vt:lpstr>
      <vt:lpstr>卫星定位导航系统                    —北斗卫星定位导航系统</vt:lpstr>
      <vt:lpstr>课程内容</vt:lpstr>
      <vt:lpstr>一、北斗系统的前身</vt:lpstr>
      <vt:lpstr>北斗前身</vt:lpstr>
      <vt:lpstr>北斗前身</vt:lpstr>
      <vt:lpstr>北斗前身</vt:lpstr>
      <vt:lpstr>北斗前身</vt:lpstr>
      <vt:lpstr>二、北斗1号发展简史</vt:lpstr>
      <vt:lpstr>2.1 北斗1号发展简史</vt:lpstr>
      <vt:lpstr>PowerPoint 演示文稿</vt:lpstr>
      <vt:lpstr>2.1 北斗1号发展简史</vt:lpstr>
      <vt:lpstr>PowerPoint 演示文稿</vt:lpstr>
      <vt:lpstr>PowerPoint 演示文稿</vt:lpstr>
      <vt:lpstr>2.2 北斗1号的局限与不足</vt:lpstr>
      <vt:lpstr>2.2 北斗1号的局限与不足</vt:lpstr>
      <vt:lpstr>2.2 北斗1号的局限与不足</vt:lpstr>
      <vt:lpstr>2.2 北斗1号的局限与不足</vt:lpstr>
      <vt:lpstr>2.2 北斗1号的局限与不足</vt:lpstr>
      <vt:lpstr>2.2 北斗1号的局限与不足</vt:lpstr>
      <vt:lpstr>2.3 北斗1号的用途</vt:lpstr>
      <vt:lpstr>三、双星定位系统原理</vt:lpstr>
      <vt:lpstr>3.1 系统构成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技术指标</vt:lpstr>
      <vt:lpstr>PowerPoint 演示文稿</vt:lpstr>
      <vt:lpstr>PowerPoint 演示文稿</vt:lpstr>
      <vt:lpstr>PowerPoint 演示文稿</vt:lpstr>
      <vt:lpstr>3.3 工作原理</vt:lpstr>
      <vt:lpstr>当知道用户大地高时，能唯一确定用户位置 </vt:lpstr>
      <vt:lpstr>PowerPoint 演示文稿</vt:lpstr>
      <vt:lpstr>PowerPoint 演示文稿</vt:lpstr>
      <vt:lpstr>PowerPoint 演示文稿</vt:lpstr>
      <vt:lpstr>3.4 工作过程</vt:lpstr>
      <vt:lpstr>PowerPoint 演示文稿</vt:lpstr>
      <vt:lpstr>PowerPoint 演示文稿</vt:lpstr>
      <vt:lpstr>PowerPoint 演示文稿</vt:lpstr>
      <vt:lpstr>PowerPoint 演示文稿</vt:lpstr>
      <vt:lpstr>PowerPoint 演示文稿</vt:lpstr>
      <vt:lpstr>3.5 解算方法</vt:lpstr>
      <vt:lpstr>PowerPoint 演示文稿</vt:lpstr>
      <vt:lpstr>PowerPoint 演示文稿</vt:lpstr>
      <vt:lpstr>PowerPoint 演示文稿</vt:lpstr>
      <vt:lpstr>PowerPoint 演示文稿</vt:lpstr>
      <vt:lpstr>PowerPoint 演示文稿</vt:lpstr>
      <vt:lpstr>四、双星定位系统误差分析</vt:lpstr>
      <vt:lpstr>误差分析</vt:lpstr>
      <vt:lpstr>PowerPoint 演示文稿</vt:lpstr>
      <vt:lpstr>PowerPoint 演示文稿</vt:lpstr>
      <vt:lpstr>北斗系统定位误差分布</vt:lpstr>
      <vt:lpstr>五、北斗2号发展简史</vt:lpstr>
      <vt:lpstr>PowerPoint 演示文稿</vt:lpstr>
      <vt:lpstr>PowerPoint 演示文稿</vt:lpstr>
      <vt:lpstr>PowerPoint 演示文稿</vt:lpstr>
      <vt:lpstr>本章结束</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gy</dc:creator>
  <cp:lastModifiedBy>濮国梁</cp:lastModifiedBy>
  <cp:revision>57</cp:revision>
  <dcterms:created xsi:type="dcterms:W3CDTF">2014-02-15T02:28:57Z</dcterms:created>
  <dcterms:modified xsi:type="dcterms:W3CDTF">2017-04-26T04:38:42Z</dcterms:modified>
</cp:coreProperties>
</file>